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7" r:id="rId3"/>
    <p:sldId id="268" r:id="rId4"/>
    <p:sldId id="269" r:id="rId5"/>
    <p:sldId id="270" r:id="rId6"/>
    <p:sldId id="31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9" autoAdjust="0"/>
    <p:restoredTop sz="94660"/>
  </p:normalViewPr>
  <p:slideViewPr>
    <p:cSldViewPr snapToGrid="0" showGuides="1">
      <p:cViewPr varScale="1">
        <p:scale>
          <a:sx n="94" d="100"/>
          <a:sy n="94" d="100"/>
        </p:scale>
        <p:origin x="96" y="52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A28A2-C7D7-BC3B-76AC-64BBC6467F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C34A35-0161-F05B-016A-BD7CE5467A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09736B-1E9F-8D52-F7D2-6F1F95A5ABD7}"/>
              </a:ext>
            </a:extLst>
          </p:cNvPr>
          <p:cNvSpPr>
            <a:spLocks noGrp="1"/>
          </p:cNvSpPr>
          <p:nvPr>
            <p:ph type="dt" sz="half" idx="10"/>
          </p:nvPr>
        </p:nvSpPr>
        <p:spPr/>
        <p:txBody>
          <a:bodyPr/>
          <a:lstStyle/>
          <a:p>
            <a:fld id="{B8F1C752-A05B-4C34-9298-91E61C143475}" type="datetimeFigureOut">
              <a:rPr lang="en-US" smtClean="0"/>
              <a:t>2/22/2025</a:t>
            </a:fld>
            <a:endParaRPr lang="en-US"/>
          </a:p>
        </p:txBody>
      </p:sp>
      <p:sp>
        <p:nvSpPr>
          <p:cNvPr id="5" name="Footer Placeholder 4">
            <a:extLst>
              <a:ext uri="{FF2B5EF4-FFF2-40B4-BE49-F238E27FC236}">
                <a16:creationId xmlns:a16="http://schemas.microsoft.com/office/drawing/2014/main" id="{ACDD49B2-5BE1-4B1B-7945-60F3BC8C4A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EBF92A-4E6C-3818-444C-B77B65525BDB}"/>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245561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807E0-4AD0-E851-3A60-31B6032F18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10C6B32-2E21-F3CB-F997-FE6B0B7C64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0FCD66-B8C8-A8EF-FF7A-535998EC8D37}"/>
              </a:ext>
            </a:extLst>
          </p:cNvPr>
          <p:cNvSpPr>
            <a:spLocks noGrp="1"/>
          </p:cNvSpPr>
          <p:nvPr>
            <p:ph type="dt" sz="half" idx="10"/>
          </p:nvPr>
        </p:nvSpPr>
        <p:spPr/>
        <p:txBody>
          <a:bodyPr/>
          <a:lstStyle/>
          <a:p>
            <a:fld id="{B8F1C752-A05B-4C34-9298-91E61C143475}" type="datetimeFigureOut">
              <a:rPr lang="en-US" smtClean="0"/>
              <a:t>2/22/2025</a:t>
            </a:fld>
            <a:endParaRPr lang="en-US"/>
          </a:p>
        </p:txBody>
      </p:sp>
      <p:sp>
        <p:nvSpPr>
          <p:cNvPr id="5" name="Footer Placeholder 4">
            <a:extLst>
              <a:ext uri="{FF2B5EF4-FFF2-40B4-BE49-F238E27FC236}">
                <a16:creationId xmlns:a16="http://schemas.microsoft.com/office/drawing/2014/main" id="{29C727C5-A012-A8CE-F31A-03C65765E7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6605EC-AEFA-6FA6-334D-4FE0D11551B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4276466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56C4E7-9BEC-CFF8-04FF-752C7566DF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476D91-FB1F-60F4-DB16-0CF592C1EC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CE56E7-A70C-76D9-087F-A53412738AF9}"/>
              </a:ext>
            </a:extLst>
          </p:cNvPr>
          <p:cNvSpPr>
            <a:spLocks noGrp="1"/>
          </p:cNvSpPr>
          <p:nvPr>
            <p:ph type="dt" sz="half" idx="10"/>
          </p:nvPr>
        </p:nvSpPr>
        <p:spPr/>
        <p:txBody>
          <a:bodyPr/>
          <a:lstStyle/>
          <a:p>
            <a:fld id="{B8F1C752-A05B-4C34-9298-91E61C143475}" type="datetimeFigureOut">
              <a:rPr lang="en-US" smtClean="0"/>
              <a:t>2/22/2025</a:t>
            </a:fld>
            <a:endParaRPr lang="en-US"/>
          </a:p>
        </p:txBody>
      </p:sp>
      <p:sp>
        <p:nvSpPr>
          <p:cNvPr id="5" name="Footer Placeholder 4">
            <a:extLst>
              <a:ext uri="{FF2B5EF4-FFF2-40B4-BE49-F238E27FC236}">
                <a16:creationId xmlns:a16="http://schemas.microsoft.com/office/drawing/2014/main" id="{63062BDE-0DAD-1721-5E47-75B0E4B726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D3AB65-4C38-FEF8-88D1-BA537DAA57B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730753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E982C-9472-EBA3-A327-DF287E4DCB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E403FD-6303-7389-9AC9-70F21B4DFB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46DCF4-39DA-0A19-09F4-37CDC033CBDC}"/>
              </a:ext>
            </a:extLst>
          </p:cNvPr>
          <p:cNvSpPr>
            <a:spLocks noGrp="1"/>
          </p:cNvSpPr>
          <p:nvPr>
            <p:ph type="dt" sz="half" idx="10"/>
          </p:nvPr>
        </p:nvSpPr>
        <p:spPr/>
        <p:txBody>
          <a:bodyPr/>
          <a:lstStyle/>
          <a:p>
            <a:fld id="{B8F1C752-A05B-4C34-9298-91E61C143475}" type="datetimeFigureOut">
              <a:rPr lang="en-US" smtClean="0"/>
              <a:t>2/22/2025</a:t>
            </a:fld>
            <a:endParaRPr lang="en-US"/>
          </a:p>
        </p:txBody>
      </p:sp>
      <p:sp>
        <p:nvSpPr>
          <p:cNvPr id="5" name="Footer Placeholder 4">
            <a:extLst>
              <a:ext uri="{FF2B5EF4-FFF2-40B4-BE49-F238E27FC236}">
                <a16:creationId xmlns:a16="http://schemas.microsoft.com/office/drawing/2014/main" id="{15E30D4C-7303-0E65-C857-C875FD8EC1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74D69C-3A71-27D2-0539-7DDA37846961}"/>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239682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4722B-5EB9-64BC-B93D-49D98E76C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67EA870-9ADA-FC3E-A113-ED025C44BFD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FE98BE-352F-9C55-0BAA-8D68C0353EC0}"/>
              </a:ext>
            </a:extLst>
          </p:cNvPr>
          <p:cNvSpPr>
            <a:spLocks noGrp="1"/>
          </p:cNvSpPr>
          <p:nvPr>
            <p:ph type="dt" sz="half" idx="10"/>
          </p:nvPr>
        </p:nvSpPr>
        <p:spPr/>
        <p:txBody>
          <a:bodyPr/>
          <a:lstStyle/>
          <a:p>
            <a:fld id="{B8F1C752-A05B-4C34-9298-91E61C143475}" type="datetimeFigureOut">
              <a:rPr lang="en-US" smtClean="0"/>
              <a:t>2/22/2025</a:t>
            </a:fld>
            <a:endParaRPr lang="en-US"/>
          </a:p>
        </p:txBody>
      </p:sp>
      <p:sp>
        <p:nvSpPr>
          <p:cNvPr id="5" name="Footer Placeholder 4">
            <a:extLst>
              <a:ext uri="{FF2B5EF4-FFF2-40B4-BE49-F238E27FC236}">
                <a16:creationId xmlns:a16="http://schemas.microsoft.com/office/drawing/2014/main" id="{B62DD478-5D3B-C971-EE56-F82B8BE962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ECA751-B33E-01EC-DA9B-47E37F59E593}"/>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849697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35855-B3F7-0465-8FD3-3141BEBB09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495E86-0311-FE40-2226-AFC7AF40B9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885BEF5-8BB2-70DC-E1E0-D4C7FFBF44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887885-4860-ABC4-6CFF-C8547472FA6A}"/>
              </a:ext>
            </a:extLst>
          </p:cNvPr>
          <p:cNvSpPr>
            <a:spLocks noGrp="1"/>
          </p:cNvSpPr>
          <p:nvPr>
            <p:ph type="dt" sz="half" idx="10"/>
          </p:nvPr>
        </p:nvSpPr>
        <p:spPr/>
        <p:txBody>
          <a:bodyPr/>
          <a:lstStyle/>
          <a:p>
            <a:fld id="{B8F1C752-A05B-4C34-9298-91E61C143475}" type="datetimeFigureOut">
              <a:rPr lang="en-US" smtClean="0"/>
              <a:t>2/22/2025</a:t>
            </a:fld>
            <a:endParaRPr lang="en-US"/>
          </a:p>
        </p:txBody>
      </p:sp>
      <p:sp>
        <p:nvSpPr>
          <p:cNvPr id="6" name="Footer Placeholder 5">
            <a:extLst>
              <a:ext uri="{FF2B5EF4-FFF2-40B4-BE49-F238E27FC236}">
                <a16:creationId xmlns:a16="http://schemas.microsoft.com/office/drawing/2014/main" id="{53CFEC1E-912E-6C13-789A-576C04B5BB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1AEB66-6A71-6C13-A5DB-F938914B566D}"/>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757530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F721E-2262-1807-00DB-9FC9B95CD4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E9699A-5A64-3967-B063-1745976BC4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1930A3-50EC-762D-9D6B-4FBC04E70FE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8EB862E-04F4-8932-FD69-4B36328820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57CC6E-02AD-01D1-9122-B86990B0A0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470FD26-919F-436C-8BE0-B1257DC45E2F}"/>
              </a:ext>
            </a:extLst>
          </p:cNvPr>
          <p:cNvSpPr>
            <a:spLocks noGrp="1"/>
          </p:cNvSpPr>
          <p:nvPr>
            <p:ph type="dt" sz="half" idx="10"/>
          </p:nvPr>
        </p:nvSpPr>
        <p:spPr/>
        <p:txBody>
          <a:bodyPr/>
          <a:lstStyle/>
          <a:p>
            <a:fld id="{B8F1C752-A05B-4C34-9298-91E61C143475}" type="datetimeFigureOut">
              <a:rPr lang="en-US" smtClean="0"/>
              <a:t>2/22/2025</a:t>
            </a:fld>
            <a:endParaRPr lang="en-US"/>
          </a:p>
        </p:txBody>
      </p:sp>
      <p:sp>
        <p:nvSpPr>
          <p:cNvPr id="8" name="Footer Placeholder 7">
            <a:extLst>
              <a:ext uri="{FF2B5EF4-FFF2-40B4-BE49-F238E27FC236}">
                <a16:creationId xmlns:a16="http://schemas.microsoft.com/office/drawing/2014/main" id="{6FDD1F90-E910-F0C9-842A-E5C922CDC4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DB7E75-8B78-F9E9-37C1-9C884E96016C}"/>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320482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F2A3B-7581-037B-BBD3-998A2367E2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9EAD1CC-6D0D-5D83-39A6-0971A4A330F8}"/>
              </a:ext>
            </a:extLst>
          </p:cNvPr>
          <p:cNvSpPr>
            <a:spLocks noGrp="1"/>
          </p:cNvSpPr>
          <p:nvPr>
            <p:ph type="dt" sz="half" idx="10"/>
          </p:nvPr>
        </p:nvSpPr>
        <p:spPr/>
        <p:txBody>
          <a:bodyPr/>
          <a:lstStyle/>
          <a:p>
            <a:fld id="{B8F1C752-A05B-4C34-9298-91E61C143475}" type="datetimeFigureOut">
              <a:rPr lang="en-US" smtClean="0"/>
              <a:t>2/22/2025</a:t>
            </a:fld>
            <a:endParaRPr lang="en-US"/>
          </a:p>
        </p:txBody>
      </p:sp>
      <p:sp>
        <p:nvSpPr>
          <p:cNvPr id="4" name="Footer Placeholder 3">
            <a:extLst>
              <a:ext uri="{FF2B5EF4-FFF2-40B4-BE49-F238E27FC236}">
                <a16:creationId xmlns:a16="http://schemas.microsoft.com/office/drawing/2014/main" id="{AAF7F2F8-2F8C-B031-A928-66FF7E4D21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7BA070-F5A8-979B-B95A-CB8A0D6C4E1C}"/>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624224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4BB787-C237-C90D-E7A2-00C7A14D4705}"/>
              </a:ext>
            </a:extLst>
          </p:cNvPr>
          <p:cNvSpPr>
            <a:spLocks noGrp="1"/>
          </p:cNvSpPr>
          <p:nvPr>
            <p:ph type="dt" sz="half" idx="10"/>
          </p:nvPr>
        </p:nvSpPr>
        <p:spPr/>
        <p:txBody>
          <a:bodyPr/>
          <a:lstStyle/>
          <a:p>
            <a:fld id="{B8F1C752-A05B-4C34-9298-91E61C143475}" type="datetimeFigureOut">
              <a:rPr lang="en-US" smtClean="0"/>
              <a:t>2/22/2025</a:t>
            </a:fld>
            <a:endParaRPr lang="en-US"/>
          </a:p>
        </p:txBody>
      </p:sp>
      <p:sp>
        <p:nvSpPr>
          <p:cNvPr id="3" name="Footer Placeholder 2">
            <a:extLst>
              <a:ext uri="{FF2B5EF4-FFF2-40B4-BE49-F238E27FC236}">
                <a16:creationId xmlns:a16="http://schemas.microsoft.com/office/drawing/2014/main" id="{6FDFD1F6-70C5-2B33-8FFF-36928FE58A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50C80A-E5CF-7993-F08D-00960B75009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062513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E2BA3-C5F5-304C-B59E-4A21A683C8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04E9FD-1FE7-05B0-F3F4-3C8A3F7D5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91E8D9-C7C4-6A7C-63EB-5D96775D7C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76BA0B-3248-4CBA-4D5D-B721CAE269B9}"/>
              </a:ext>
            </a:extLst>
          </p:cNvPr>
          <p:cNvSpPr>
            <a:spLocks noGrp="1"/>
          </p:cNvSpPr>
          <p:nvPr>
            <p:ph type="dt" sz="half" idx="10"/>
          </p:nvPr>
        </p:nvSpPr>
        <p:spPr/>
        <p:txBody>
          <a:bodyPr/>
          <a:lstStyle/>
          <a:p>
            <a:fld id="{B8F1C752-A05B-4C34-9298-91E61C143475}" type="datetimeFigureOut">
              <a:rPr lang="en-US" smtClean="0"/>
              <a:t>2/22/2025</a:t>
            </a:fld>
            <a:endParaRPr lang="en-US"/>
          </a:p>
        </p:txBody>
      </p:sp>
      <p:sp>
        <p:nvSpPr>
          <p:cNvPr id="6" name="Footer Placeholder 5">
            <a:extLst>
              <a:ext uri="{FF2B5EF4-FFF2-40B4-BE49-F238E27FC236}">
                <a16:creationId xmlns:a16="http://schemas.microsoft.com/office/drawing/2014/main" id="{401F42DD-4949-E258-4F18-94D0360BF9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289AF1-93CF-17EF-BE7E-857D3A8B8AE2}"/>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35153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0AA13-D332-6828-C19B-75D3B926E9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78F5C5-740A-CE88-AE44-4FE935CE9F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17C348E-2AC5-EEF2-7737-FF6D5B8056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9B1F37-368B-454C-3A96-225575A09474}"/>
              </a:ext>
            </a:extLst>
          </p:cNvPr>
          <p:cNvSpPr>
            <a:spLocks noGrp="1"/>
          </p:cNvSpPr>
          <p:nvPr>
            <p:ph type="dt" sz="half" idx="10"/>
          </p:nvPr>
        </p:nvSpPr>
        <p:spPr/>
        <p:txBody>
          <a:bodyPr/>
          <a:lstStyle/>
          <a:p>
            <a:fld id="{B8F1C752-A05B-4C34-9298-91E61C143475}" type="datetimeFigureOut">
              <a:rPr lang="en-US" smtClean="0"/>
              <a:t>2/22/2025</a:t>
            </a:fld>
            <a:endParaRPr lang="en-US"/>
          </a:p>
        </p:txBody>
      </p:sp>
      <p:sp>
        <p:nvSpPr>
          <p:cNvPr id="6" name="Footer Placeholder 5">
            <a:extLst>
              <a:ext uri="{FF2B5EF4-FFF2-40B4-BE49-F238E27FC236}">
                <a16:creationId xmlns:a16="http://schemas.microsoft.com/office/drawing/2014/main" id="{FA8AD077-4421-B5FF-7606-A886ADA3AC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D4F5C1-3844-5E6E-4BC8-49D7BF1A5169}"/>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770781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A31450-49BE-DF80-7712-A1C55DBA37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495C1D-60AA-5FE0-C749-A7A8C2AB57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E2E0DA-BFF6-F51D-B7E8-48BD3CBAEE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8F1C752-A05B-4C34-9298-91E61C143475}" type="datetimeFigureOut">
              <a:rPr lang="en-US" smtClean="0"/>
              <a:t>2/22/2025</a:t>
            </a:fld>
            <a:endParaRPr lang="en-US"/>
          </a:p>
        </p:txBody>
      </p:sp>
      <p:sp>
        <p:nvSpPr>
          <p:cNvPr id="5" name="Footer Placeholder 4">
            <a:extLst>
              <a:ext uri="{FF2B5EF4-FFF2-40B4-BE49-F238E27FC236}">
                <a16:creationId xmlns:a16="http://schemas.microsoft.com/office/drawing/2014/main" id="{EE85A2BA-00C7-7429-FC8C-E108D73BEB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58A2B1C-6700-FECC-DA9A-4E84E2EFDA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876F809-81C8-41A7-B257-332DACA24BD1}" type="slidenum">
              <a:rPr lang="en-US" smtClean="0"/>
              <a:t>‹#›</a:t>
            </a:fld>
            <a:endParaRPr lang="en-US"/>
          </a:p>
        </p:txBody>
      </p:sp>
    </p:spTree>
    <p:extLst>
      <p:ext uri="{BB962C8B-B14F-4D97-AF65-F5344CB8AC3E}">
        <p14:creationId xmlns:p14="http://schemas.microsoft.com/office/powerpoint/2010/main" val="249425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hyperlink" Target="https://archive.org/details/akanashantifolkt0000ratt/page/n5/mode/2up"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B8F582-0DC9-BC71-B6CE-9761112BC485}"/>
              </a:ext>
            </a:extLst>
          </p:cNvPr>
          <p:cNvPicPr>
            <a:picLocks noChangeAspect="1"/>
          </p:cNvPicPr>
          <p:nvPr/>
        </p:nvPicPr>
        <p:blipFill>
          <a:blip r:embed="rId2"/>
          <a:stretch>
            <a:fillRect/>
          </a:stretch>
        </p:blipFill>
        <p:spPr>
          <a:xfrm>
            <a:off x="2277578" y="53086"/>
            <a:ext cx="3561144" cy="2747576"/>
          </a:xfrm>
          <a:prstGeom prst="rect">
            <a:avLst/>
          </a:prstGeom>
        </p:spPr>
      </p:pic>
      <p:sp>
        <p:nvSpPr>
          <p:cNvPr id="2" name="Title 1">
            <a:extLst>
              <a:ext uri="{FF2B5EF4-FFF2-40B4-BE49-F238E27FC236}">
                <a16:creationId xmlns:a16="http://schemas.microsoft.com/office/drawing/2014/main" id="{7C2D15A2-D2B4-E672-079E-934F9DCEC796}"/>
              </a:ext>
            </a:extLst>
          </p:cNvPr>
          <p:cNvSpPr>
            <a:spLocks noGrp="1"/>
          </p:cNvSpPr>
          <p:nvPr>
            <p:ph type="title"/>
          </p:nvPr>
        </p:nvSpPr>
        <p:spPr>
          <a:xfrm>
            <a:off x="519549" y="1075676"/>
            <a:ext cx="2290920" cy="2041099"/>
          </a:xfrm>
        </p:spPr>
        <p:txBody>
          <a:bodyPr>
            <a:normAutofit/>
          </a:bodyPr>
          <a:lstStyle/>
          <a:p>
            <a:r>
              <a:rPr lang="en-US" dirty="0">
                <a:solidFill>
                  <a:srgbClr val="FF0000"/>
                </a:solidFill>
              </a:rPr>
              <a:t>Demo Source Material: </a:t>
            </a:r>
          </a:p>
        </p:txBody>
      </p:sp>
      <p:pic>
        <p:nvPicPr>
          <p:cNvPr id="6" name="Picture 5">
            <a:extLst>
              <a:ext uri="{FF2B5EF4-FFF2-40B4-BE49-F238E27FC236}">
                <a16:creationId xmlns:a16="http://schemas.microsoft.com/office/drawing/2014/main" id="{993FE42F-8DB8-A7C4-9411-2595AE59661A}"/>
              </a:ext>
            </a:extLst>
          </p:cNvPr>
          <p:cNvPicPr>
            <a:picLocks noChangeAspect="1"/>
          </p:cNvPicPr>
          <p:nvPr/>
        </p:nvPicPr>
        <p:blipFill>
          <a:blip r:embed="rId3"/>
          <a:stretch>
            <a:fillRect/>
          </a:stretch>
        </p:blipFill>
        <p:spPr>
          <a:xfrm>
            <a:off x="4276053" y="2777619"/>
            <a:ext cx="1620510" cy="679853"/>
          </a:xfrm>
          <a:prstGeom prst="rect">
            <a:avLst/>
          </a:prstGeom>
        </p:spPr>
      </p:pic>
      <p:pic>
        <p:nvPicPr>
          <p:cNvPr id="7" name="Picture 6">
            <a:extLst>
              <a:ext uri="{FF2B5EF4-FFF2-40B4-BE49-F238E27FC236}">
                <a16:creationId xmlns:a16="http://schemas.microsoft.com/office/drawing/2014/main" id="{88718482-C707-2316-2207-986F7EDB5706}"/>
              </a:ext>
            </a:extLst>
          </p:cNvPr>
          <p:cNvPicPr>
            <a:picLocks noChangeAspect="1"/>
          </p:cNvPicPr>
          <p:nvPr/>
        </p:nvPicPr>
        <p:blipFill>
          <a:blip r:embed="rId4"/>
          <a:stretch>
            <a:fillRect/>
          </a:stretch>
        </p:blipFill>
        <p:spPr>
          <a:xfrm>
            <a:off x="5838722" y="42585"/>
            <a:ext cx="6353278" cy="3414887"/>
          </a:xfrm>
          <a:prstGeom prst="rect">
            <a:avLst/>
          </a:prstGeom>
        </p:spPr>
      </p:pic>
      <p:pic>
        <p:nvPicPr>
          <p:cNvPr id="9" name="Picture 8">
            <a:extLst>
              <a:ext uri="{FF2B5EF4-FFF2-40B4-BE49-F238E27FC236}">
                <a16:creationId xmlns:a16="http://schemas.microsoft.com/office/drawing/2014/main" id="{3A50A2AA-AAE1-3C57-1CBA-142B0FC574B7}"/>
              </a:ext>
            </a:extLst>
          </p:cNvPr>
          <p:cNvPicPr>
            <a:picLocks noChangeAspect="1"/>
          </p:cNvPicPr>
          <p:nvPr/>
        </p:nvPicPr>
        <p:blipFill>
          <a:blip r:embed="rId5"/>
          <a:stretch>
            <a:fillRect/>
          </a:stretch>
        </p:blipFill>
        <p:spPr>
          <a:xfrm>
            <a:off x="129451" y="3609474"/>
            <a:ext cx="6736352" cy="3102067"/>
          </a:xfrm>
          <a:prstGeom prst="rect">
            <a:avLst/>
          </a:prstGeom>
        </p:spPr>
      </p:pic>
      <p:sp>
        <p:nvSpPr>
          <p:cNvPr id="11" name="TextBox 10">
            <a:extLst>
              <a:ext uri="{FF2B5EF4-FFF2-40B4-BE49-F238E27FC236}">
                <a16:creationId xmlns:a16="http://schemas.microsoft.com/office/drawing/2014/main" id="{51820853-1144-BE0C-05E8-DE93BFAB508D}"/>
              </a:ext>
            </a:extLst>
          </p:cNvPr>
          <p:cNvSpPr txBox="1"/>
          <p:nvPr/>
        </p:nvSpPr>
        <p:spPr>
          <a:xfrm>
            <a:off x="4980971" y="3431894"/>
            <a:ext cx="7508111" cy="646331"/>
          </a:xfrm>
          <a:prstGeom prst="rect">
            <a:avLst/>
          </a:prstGeom>
          <a:noFill/>
        </p:spPr>
        <p:txBody>
          <a:bodyPr wrap="square">
            <a:spAutoFit/>
          </a:bodyPr>
          <a:lstStyle/>
          <a:p>
            <a:r>
              <a:rPr lang="en-US" dirty="0">
                <a:hlinkClick r:id="rId6"/>
              </a:rPr>
              <a:t>https://archive.org/details/akanashantifolkt0000ratt/page/n5/mode/2up</a:t>
            </a:r>
            <a:endParaRPr lang="en-US" dirty="0"/>
          </a:p>
          <a:p>
            <a:endParaRPr lang="en-US" dirty="0"/>
          </a:p>
        </p:txBody>
      </p:sp>
      <p:pic>
        <p:nvPicPr>
          <p:cNvPr id="13" name="Picture 12">
            <a:extLst>
              <a:ext uri="{FF2B5EF4-FFF2-40B4-BE49-F238E27FC236}">
                <a16:creationId xmlns:a16="http://schemas.microsoft.com/office/drawing/2014/main" id="{6B4F419B-7672-6533-9D78-B70C1DBAB4D3}"/>
              </a:ext>
            </a:extLst>
          </p:cNvPr>
          <p:cNvPicPr>
            <a:picLocks noChangeAspect="1"/>
          </p:cNvPicPr>
          <p:nvPr/>
        </p:nvPicPr>
        <p:blipFill>
          <a:blip r:embed="rId7"/>
          <a:stretch>
            <a:fillRect/>
          </a:stretch>
        </p:blipFill>
        <p:spPr>
          <a:xfrm>
            <a:off x="7570721" y="3871940"/>
            <a:ext cx="3889623" cy="2986060"/>
          </a:xfrm>
          <a:prstGeom prst="rect">
            <a:avLst/>
          </a:prstGeom>
        </p:spPr>
      </p:pic>
    </p:spTree>
    <p:extLst>
      <p:ext uri="{BB962C8B-B14F-4D97-AF65-F5344CB8AC3E}">
        <p14:creationId xmlns:p14="http://schemas.microsoft.com/office/powerpoint/2010/main" val="8441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0A9774-A466-8B5A-B553-DCAF9D4A8F9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C60B055-A70E-6DC8-7008-5195683E436D}"/>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3057942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A4FE0E-C0A1-8CA3-AFA0-D4541224093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79E6B9D1-5669-D111-B3BD-CD7AB0D35AC6}"/>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713297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EC5370-AAF0-2C74-292A-77966994CF32}"/>
              </a:ext>
            </a:extLst>
          </p:cNvPr>
          <p:cNvSpPr txBox="1"/>
          <p:nvPr/>
        </p:nvSpPr>
        <p:spPr>
          <a:xfrm>
            <a:off x="352425" y="241326"/>
            <a:ext cx="10475996" cy="3693319"/>
          </a:xfrm>
          <a:prstGeom prst="rect">
            <a:avLst/>
          </a:prstGeom>
          <a:noFill/>
        </p:spPr>
        <p:txBody>
          <a:bodyPr wrap="square">
            <a:spAutoFit/>
          </a:bodyPr>
          <a:lstStyle/>
          <a:p>
            <a:r>
              <a:rPr lang="en-US" dirty="0"/>
              <a:t>SE 'YOYE A NYANSA BA OMANM'</a:t>
            </a:r>
          </a:p>
          <a:p>
            <a:r>
              <a:rPr lang="en-US" dirty="0"/>
              <a:t>YE se Kwaku </a:t>
            </a:r>
            <a:r>
              <a:rPr lang="en-US" dirty="0" err="1"/>
              <a:t>Ananse</a:t>
            </a:r>
            <a:r>
              <a:rPr lang="en-US" dirty="0"/>
              <a:t> </a:t>
            </a:r>
            <a:r>
              <a:rPr lang="en-US" dirty="0" err="1"/>
              <a:t>na</a:t>
            </a:r>
            <a:r>
              <a:rPr lang="en-US" dirty="0"/>
              <a:t> </a:t>
            </a:r>
            <a:r>
              <a:rPr lang="en-US" dirty="0" err="1"/>
              <a:t>owo</a:t>
            </a:r>
            <a:r>
              <a:rPr lang="en-US" dirty="0"/>
              <a:t> ho, </a:t>
            </a:r>
            <a:r>
              <a:rPr lang="en-US" dirty="0" err="1"/>
              <a:t>na</a:t>
            </a:r>
            <a:r>
              <a:rPr lang="en-US" dirty="0"/>
              <a:t> </a:t>
            </a:r>
            <a:r>
              <a:rPr lang="en-US" dirty="0" err="1"/>
              <a:t>oprapraa</a:t>
            </a:r>
            <a:r>
              <a:rPr lang="en-US" dirty="0"/>
              <a:t> </a:t>
            </a:r>
            <a:r>
              <a:rPr lang="en-US" dirty="0" err="1"/>
              <a:t>nyansa</a:t>
            </a:r>
            <a:r>
              <a:rPr lang="en-US" dirty="0"/>
              <a:t> </a:t>
            </a:r>
            <a:r>
              <a:rPr lang="en-US" dirty="0" err="1"/>
              <a:t>nnyina</a:t>
            </a:r>
            <a:r>
              <a:rPr lang="en-US" dirty="0"/>
              <a:t> </a:t>
            </a:r>
            <a:r>
              <a:rPr lang="en-US" dirty="0" err="1"/>
              <a:t>boaa</a:t>
            </a:r>
            <a:r>
              <a:rPr lang="en-US" dirty="0"/>
              <a:t>­ 'no </a:t>
            </a:r>
            <a:r>
              <a:rPr lang="en-US" dirty="0" err="1"/>
              <a:t>na</a:t>
            </a:r>
            <a:r>
              <a:rPr lang="en-US" dirty="0"/>
              <a:t> ode </a:t>
            </a:r>
            <a:r>
              <a:rPr lang="en-US" dirty="0" err="1"/>
              <a:t>guu</a:t>
            </a:r>
            <a:r>
              <a:rPr lang="en-US" dirty="0"/>
              <a:t> </a:t>
            </a:r>
            <a:r>
              <a:rPr lang="en-US" dirty="0" err="1"/>
              <a:t>toam</a:t>
            </a:r>
            <a:r>
              <a:rPr lang="en-US" dirty="0"/>
              <a:t>'. Ose ode </a:t>
            </a:r>
            <a:r>
              <a:rPr lang="en-US" dirty="0" err="1"/>
              <a:t>foro</a:t>
            </a:r>
            <a:r>
              <a:rPr lang="en-US" dirty="0"/>
              <a:t> dua </a:t>
            </a:r>
          </a:p>
          <a:p>
            <a:r>
              <a:rPr lang="en-US" dirty="0" err="1"/>
              <a:t>ako</a:t>
            </a:r>
            <a:r>
              <a:rPr lang="en-US" dirty="0"/>
              <a:t> </a:t>
            </a:r>
            <a:r>
              <a:rPr lang="en-US" dirty="0" err="1"/>
              <a:t>sen</a:t>
            </a:r>
            <a:r>
              <a:rPr lang="en-US" dirty="0"/>
              <a:t> so, </a:t>
            </a:r>
            <a:r>
              <a:rPr lang="en-US" dirty="0" err="1"/>
              <a:t>na</a:t>
            </a:r>
            <a:r>
              <a:rPr lang="en-US" dirty="0"/>
              <a:t> </a:t>
            </a:r>
            <a:r>
              <a:rPr lang="en-US" dirty="0" err="1"/>
              <a:t>nyansa</a:t>
            </a:r>
            <a:r>
              <a:rPr lang="en-US" dirty="0"/>
              <a:t> </a:t>
            </a:r>
            <a:r>
              <a:rPr lang="en-US" dirty="0" err="1"/>
              <a:t>nnyina</a:t>
            </a:r>
            <a:r>
              <a:rPr lang="en-US" dirty="0"/>
              <a:t> </a:t>
            </a:r>
            <a:r>
              <a:rPr lang="en-US" dirty="0" err="1"/>
              <a:t>asa</a:t>
            </a:r>
            <a:r>
              <a:rPr lang="en-US" dirty="0"/>
              <a:t> </a:t>
            </a:r>
            <a:r>
              <a:rPr lang="en-US" dirty="0" err="1"/>
              <a:t>asase</a:t>
            </a:r>
            <a:r>
              <a:rPr lang="en-US" dirty="0"/>
              <a:t> so. Na </a:t>
            </a:r>
            <a:r>
              <a:rPr lang="en-US" dirty="0" err="1"/>
              <a:t>omaa</a:t>
            </a:r>
            <a:r>
              <a:rPr lang="en-US" dirty="0"/>
              <a:t> so se ode koro, </a:t>
            </a:r>
            <a:r>
              <a:rPr lang="en-US" dirty="0" err="1"/>
              <a:t>na</a:t>
            </a:r>
            <a:r>
              <a:rPr lang="en-US" dirty="0"/>
              <a:t> </a:t>
            </a:r>
            <a:r>
              <a:rPr lang="en-US" dirty="0" err="1"/>
              <a:t>oko</a:t>
            </a:r>
            <a:r>
              <a:rPr lang="en-US" dirty="0"/>
              <a:t> </a:t>
            </a:r>
            <a:r>
              <a:rPr lang="en-US" dirty="0" err="1"/>
              <a:t>duruu</a:t>
            </a:r>
            <a:r>
              <a:rPr lang="en-US" dirty="0"/>
              <a:t> dua a, ode </a:t>
            </a:r>
            <a:r>
              <a:rPr lang="en-US" dirty="0" err="1"/>
              <a:t>eko</a:t>
            </a:r>
            <a:endParaRPr lang="en-US" dirty="0"/>
          </a:p>
          <a:p>
            <a:r>
              <a:rPr lang="en-US" dirty="0" err="1"/>
              <a:t>sen</a:t>
            </a:r>
            <a:r>
              <a:rPr lang="en-US" dirty="0"/>
              <a:t> so, </a:t>
            </a:r>
            <a:r>
              <a:rPr lang="en-US" dirty="0" err="1"/>
              <a:t>ase</a:t>
            </a:r>
            <a:r>
              <a:rPr lang="en-US" dirty="0"/>
              <a:t>, </a:t>
            </a:r>
            <a:r>
              <a:rPr lang="en-US" dirty="0" err="1"/>
              <a:t>na</a:t>
            </a:r>
            <a:r>
              <a:rPr lang="en-US" dirty="0"/>
              <a:t> ode homa </a:t>
            </a:r>
            <a:r>
              <a:rPr lang="en-US" dirty="0" err="1"/>
              <a:t>sa</a:t>
            </a:r>
            <a:r>
              <a:rPr lang="en-US" dirty="0"/>
              <a:t> toa no so, </a:t>
            </a:r>
            <a:r>
              <a:rPr lang="en-US" dirty="0" err="1"/>
              <a:t>na</a:t>
            </a:r>
            <a:r>
              <a:rPr lang="en-US" dirty="0"/>
              <a:t> ode </a:t>
            </a:r>
            <a:r>
              <a:rPr lang="en-US" dirty="0" err="1"/>
              <a:t>yaneye</a:t>
            </a:r>
            <a:r>
              <a:rPr lang="en-US" dirty="0"/>
              <a:t>, </a:t>
            </a:r>
            <a:r>
              <a:rPr lang="en-US" dirty="0" err="1"/>
              <a:t>na</a:t>
            </a:r>
            <a:r>
              <a:rPr lang="en-US" dirty="0"/>
              <a:t> toa no </a:t>
            </a:r>
            <a:r>
              <a:rPr lang="en-US" dirty="0" err="1"/>
              <a:t>bedii</a:t>
            </a:r>
            <a:r>
              <a:rPr lang="en-US" dirty="0"/>
              <a:t> n' </a:t>
            </a:r>
            <a:r>
              <a:rPr lang="en-US" dirty="0" err="1"/>
              <a:t>anim</a:t>
            </a:r>
            <a:r>
              <a:rPr lang="en-US" dirty="0"/>
              <a:t>', </a:t>
            </a:r>
            <a:r>
              <a:rPr lang="en-US" dirty="0" err="1"/>
              <a:t>na</a:t>
            </a:r>
            <a:r>
              <a:rPr lang="en-US" dirty="0"/>
              <a:t> ode </a:t>
            </a:r>
            <a:r>
              <a:rPr lang="en-US" dirty="0" err="1"/>
              <a:t>kaa</a:t>
            </a:r>
            <a:r>
              <a:rPr lang="en-US" dirty="0"/>
              <a:t> dua no </a:t>
            </a:r>
          </a:p>
          <a:p>
            <a:r>
              <a:rPr lang="en-US" dirty="0"/>
              <a:t>se </a:t>
            </a:r>
            <a:r>
              <a:rPr lang="en-US" dirty="0" err="1"/>
              <a:t>oforo</a:t>
            </a:r>
            <a:r>
              <a:rPr lang="en-US" dirty="0"/>
              <a:t>. </a:t>
            </a:r>
            <a:r>
              <a:rPr lang="en-US" dirty="0" err="1"/>
              <a:t>Oforo</a:t>
            </a:r>
            <a:r>
              <a:rPr lang="en-US" dirty="0"/>
              <a:t>, </a:t>
            </a:r>
            <a:r>
              <a:rPr lang="en-US" dirty="0" err="1"/>
              <a:t>foro</a:t>
            </a:r>
            <a:r>
              <a:rPr lang="en-US" dirty="0"/>
              <a:t>, </a:t>
            </a:r>
            <a:r>
              <a:rPr lang="en-US" dirty="0" err="1"/>
              <a:t>foro</a:t>
            </a:r>
            <a:r>
              <a:rPr lang="en-US" dirty="0"/>
              <a:t> a, </a:t>
            </a:r>
            <a:r>
              <a:rPr lang="en-US" dirty="0" err="1"/>
              <a:t>twon</a:t>
            </a:r>
            <a:r>
              <a:rPr lang="en-US" dirty="0"/>
              <a:t> ! Na ode aka no bio, </a:t>
            </a:r>
            <a:r>
              <a:rPr lang="en-US" dirty="0" err="1"/>
              <a:t>nso</a:t>
            </a:r>
            <a:r>
              <a:rPr lang="en-US" dirty="0"/>
              <a:t> </a:t>
            </a:r>
            <a:r>
              <a:rPr lang="en-US" dirty="0" err="1"/>
              <a:t>oforo</a:t>
            </a:r>
            <a:r>
              <a:rPr lang="en-US" dirty="0"/>
              <a:t>, </a:t>
            </a:r>
            <a:r>
              <a:rPr lang="en-US" dirty="0" err="1"/>
              <a:t>foro</a:t>
            </a:r>
            <a:r>
              <a:rPr lang="en-US" dirty="0"/>
              <a:t>, </a:t>
            </a:r>
            <a:r>
              <a:rPr lang="en-US" dirty="0" err="1"/>
              <a:t>foro</a:t>
            </a:r>
            <a:r>
              <a:rPr lang="en-US" dirty="0"/>
              <a:t>, </a:t>
            </a:r>
            <a:r>
              <a:rPr lang="en-US" dirty="0" err="1"/>
              <a:t>twon</a:t>
            </a:r>
            <a:r>
              <a:rPr lang="en-US" dirty="0"/>
              <a:t>! Na ne </a:t>
            </a:r>
            <a:r>
              <a:rPr lang="en-US" dirty="0" err="1"/>
              <a:t>ba</a:t>
            </a:r>
            <a:r>
              <a:rPr lang="en-US" dirty="0"/>
              <a:t>, </a:t>
            </a:r>
          </a:p>
          <a:p>
            <a:r>
              <a:rPr lang="en-US" dirty="0" err="1"/>
              <a:t>Ntikuma</a:t>
            </a:r>
            <a:r>
              <a:rPr lang="en-US" dirty="0"/>
              <a:t>, </a:t>
            </a:r>
            <a:r>
              <a:rPr lang="en-US" dirty="0" err="1"/>
              <a:t>gyina</a:t>
            </a:r>
            <a:r>
              <a:rPr lang="en-US" dirty="0"/>
              <a:t> ho a, </a:t>
            </a:r>
            <a:r>
              <a:rPr lang="en-US" dirty="0" err="1"/>
              <a:t>ose</a:t>
            </a:r>
            <a:r>
              <a:rPr lang="en-US" dirty="0"/>
              <a:t>, "E ! </a:t>
            </a:r>
            <a:r>
              <a:rPr lang="en-US" dirty="0" err="1"/>
              <a:t>w'ani</a:t>
            </a:r>
            <a:r>
              <a:rPr lang="en-US" dirty="0"/>
              <a:t> </a:t>
            </a:r>
            <a:r>
              <a:rPr lang="en-US" dirty="0" err="1"/>
              <a:t>awu</a:t>
            </a:r>
            <a:r>
              <a:rPr lang="en-US" dirty="0"/>
              <a:t>, </a:t>
            </a:r>
            <a:r>
              <a:rPr lang="en-US" dirty="0" err="1"/>
              <a:t>nkra</a:t>
            </a:r>
            <a:r>
              <a:rPr lang="en-US" dirty="0"/>
              <a:t> wo </a:t>
            </a:r>
            <a:r>
              <a:rPr lang="en-US" dirty="0" err="1"/>
              <a:t>danee</a:t>
            </a:r>
            <a:r>
              <a:rPr lang="en-US" dirty="0"/>
              <a:t> toa no too </a:t>
            </a:r>
            <a:r>
              <a:rPr lang="en-US" dirty="0" err="1"/>
              <a:t>w'akyi</a:t>
            </a:r>
            <a:r>
              <a:rPr lang="en-US" dirty="0"/>
              <a:t> a, </a:t>
            </a:r>
            <a:r>
              <a:rPr lang="en-US" dirty="0" err="1"/>
              <a:t>nkra</a:t>
            </a:r>
            <a:r>
              <a:rPr lang="en-US" dirty="0"/>
              <a:t> </a:t>
            </a:r>
            <a:r>
              <a:rPr lang="en-US" dirty="0" err="1"/>
              <a:t>watimi</a:t>
            </a:r>
            <a:r>
              <a:rPr lang="en-US" dirty="0"/>
              <a:t> </a:t>
            </a:r>
            <a:r>
              <a:rPr lang="en-US" dirty="0" err="1"/>
              <a:t>afo</a:t>
            </a:r>
            <a:r>
              <a:rPr lang="en-US" dirty="0"/>
              <a:t>'." </a:t>
            </a:r>
          </a:p>
          <a:p>
            <a:r>
              <a:rPr lang="en-US" dirty="0"/>
              <a:t>Ose, "So ho ne wo </a:t>
            </a:r>
            <a:r>
              <a:rPr lang="en-US" dirty="0" err="1"/>
              <a:t>mpan'insem</a:t>
            </a:r>
            <a:r>
              <a:rPr lang="en-US" dirty="0"/>
              <a:t>." Na </a:t>
            </a:r>
            <a:r>
              <a:rPr lang="en-US" dirty="0" err="1"/>
              <a:t>wasan</a:t>
            </a:r>
            <a:r>
              <a:rPr lang="en-US" dirty="0"/>
              <a:t> </a:t>
            </a:r>
            <a:r>
              <a:rPr lang="en-US" dirty="0" err="1"/>
              <a:t>aforo</a:t>
            </a:r>
            <a:r>
              <a:rPr lang="en-US" dirty="0"/>
              <a:t> bio sara, </a:t>
            </a:r>
            <a:r>
              <a:rPr lang="en-US" dirty="0" err="1"/>
              <a:t>nsoso</a:t>
            </a:r>
            <a:r>
              <a:rPr lang="en-US" dirty="0"/>
              <a:t> </a:t>
            </a:r>
            <a:r>
              <a:rPr lang="en-US" dirty="0" err="1"/>
              <a:t>pasa</a:t>
            </a:r>
            <a:r>
              <a:rPr lang="en-US" dirty="0"/>
              <a:t> ! </a:t>
            </a:r>
            <a:r>
              <a:rPr lang="en-US" dirty="0" err="1"/>
              <a:t>Afei</a:t>
            </a:r>
            <a:r>
              <a:rPr lang="en-US" dirty="0"/>
              <a:t> </a:t>
            </a:r>
            <a:r>
              <a:rPr lang="en-US" dirty="0" err="1"/>
              <a:t>na</a:t>
            </a:r>
            <a:r>
              <a:rPr lang="en-US" dirty="0"/>
              <a:t> </a:t>
            </a:r>
            <a:r>
              <a:rPr lang="en-US" dirty="0" err="1"/>
              <a:t>ofwe</a:t>
            </a:r>
            <a:r>
              <a:rPr lang="en-US" dirty="0"/>
              <a:t> ha, </a:t>
            </a:r>
            <a:r>
              <a:rPr lang="en-US" dirty="0" err="1"/>
              <a:t>na</a:t>
            </a:r>
            <a:r>
              <a:rPr lang="en-US" dirty="0"/>
              <a:t> ode toa no </a:t>
            </a:r>
          </a:p>
          <a:p>
            <a:r>
              <a:rPr lang="en-US" dirty="0"/>
              <a:t>too </a:t>
            </a:r>
            <a:r>
              <a:rPr lang="en-US" dirty="0" err="1"/>
              <a:t>n'akyi</a:t>
            </a:r>
            <a:r>
              <a:rPr lang="en-US" dirty="0"/>
              <a:t>. </a:t>
            </a:r>
            <a:r>
              <a:rPr lang="en-US" dirty="0" err="1"/>
              <a:t>Afeidie</a:t>
            </a:r>
            <a:r>
              <a:rPr lang="en-US" dirty="0"/>
              <a:t> ode </a:t>
            </a:r>
            <a:r>
              <a:rPr lang="en-US" dirty="0" err="1"/>
              <a:t>kaa</a:t>
            </a:r>
            <a:r>
              <a:rPr lang="en-US" dirty="0"/>
              <a:t> no, </a:t>
            </a:r>
            <a:r>
              <a:rPr lang="en-US" dirty="0" err="1"/>
              <a:t>kra</a:t>
            </a:r>
            <a:r>
              <a:rPr lang="en-US" dirty="0"/>
              <a:t>! </a:t>
            </a:r>
            <a:r>
              <a:rPr lang="en-US" dirty="0" err="1"/>
              <a:t>kra</a:t>
            </a:r>
            <a:r>
              <a:rPr lang="en-US" dirty="0"/>
              <a:t> ! </a:t>
            </a:r>
            <a:r>
              <a:rPr lang="en-US" dirty="0" err="1"/>
              <a:t>kra</a:t>
            </a:r>
            <a:r>
              <a:rPr lang="en-US" dirty="0"/>
              <a:t> ! </a:t>
            </a:r>
            <a:r>
              <a:rPr lang="en-US" dirty="0" err="1"/>
              <a:t>ona</a:t>
            </a:r>
            <a:r>
              <a:rPr lang="en-US" dirty="0"/>
              <a:t> </a:t>
            </a:r>
            <a:r>
              <a:rPr lang="en-US" dirty="0" err="1"/>
              <a:t>okoro</a:t>
            </a:r>
            <a:r>
              <a:rPr lang="en-US" dirty="0"/>
              <a:t> no.  </a:t>
            </a:r>
            <a:r>
              <a:rPr lang="en-US" dirty="0" err="1"/>
              <a:t>Oduruu</a:t>
            </a:r>
            <a:r>
              <a:rPr lang="en-US" dirty="0"/>
              <a:t> dua no </a:t>
            </a:r>
            <a:r>
              <a:rPr lang="en-US" dirty="0" err="1"/>
              <a:t>nkon</a:t>
            </a:r>
            <a:r>
              <a:rPr lang="en-US" dirty="0"/>
              <a:t>, </a:t>
            </a:r>
            <a:r>
              <a:rPr lang="en-US" dirty="0" err="1"/>
              <a:t>ose</a:t>
            </a:r>
            <a:r>
              <a:rPr lang="en-US" dirty="0"/>
              <a:t>, "Kwaku </a:t>
            </a:r>
          </a:p>
          <a:p>
            <a:r>
              <a:rPr lang="en-US" dirty="0" err="1"/>
              <a:t>Ananse</a:t>
            </a:r>
            <a:r>
              <a:rPr lang="en-US" dirty="0"/>
              <a:t> </a:t>
            </a:r>
            <a:r>
              <a:rPr lang="en-US" dirty="0" err="1"/>
              <a:t>mawu</a:t>
            </a:r>
            <a:r>
              <a:rPr lang="en-US" dirty="0"/>
              <a:t> </a:t>
            </a:r>
            <a:r>
              <a:rPr lang="en-US" dirty="0" err="1"/>
              <a:t>Afio</a:t>
            </a:r>
            <a:r>
              <a:rPr lang="en-US" dirty="0"/>
              <a:t>, me '</a:t>
            </a:r>
            <a:r>
              <a:rPr lang="en-US" dirty="0" err="1"/>
              <a:t>ba</a:t>
            </a:r>
            <a:r>
              <a:rPr lang="en-US" dirty="0"/>
              <a:t>, </a:t>
            </a:r>
            <a:r>
              <a:rPr lang="en-US" dirty="0" err="1"/>
              <a:t>kete</a:t>
            </a:r>
            <a:r>
              <a:rPr lang="en-US" dirty="0"/>
              <a:t>, </a:t>
            </a:r>
            <a:r>
              <a:rPr lang="en-US" dirty="0" err="1"/>
              <a:t>kete</a:t>
            </a:r>
            <a:r>
              <a:rPr lang="en-US" dirty="0"/>
              <a:t>, </a:t>
            </a:r>
            <a:r>
              <a:rPr lang="en-US" dirty="0" err="1"/>
              <a:t>kete</a:t>
            </a:r>
            <a:r>
              <a:rPr lang="en-US" dirty="0"/>
              <a:t>, me, me wo ho </a:t>
            </a:r>
            <a:r>
              <a:rPr lang="en-US" dirty="0" err="1"/>
              <a:t>yi</a:t>
            </a:r>
            <a:r>
              <a:rPr lang="en-US" dirty="0"/>
              <a:t>, </a:t>
            </a:r>
            <a:r>
              <a:rPr lang="en-US" dirty="0" err="1"/>
              <a:t>maboaboa</a:t>
            </a:r>
            <a:r>
              <a:rPr lang="en-US" dirty="0"/>
              <a:t> </a:t>
            </a:r>
            <a:r>
              <a:rPr lang="en-US" dirty="0" err="1"/>
              <a:t>nyansa</a:t>
            </a:r>
            <a:r>
              <a:rPr lang="en-US" dirty="0"/>
              <a:t> </a:t>
            </a:r>
            <a:r>
              <a:rPr lang="en-US" dirty="0" err="1"/>
              <a:t>nnyina</a:t>
            </a:r>
            <a:r>
              <a:rPr lang="en-US" dirty="0"/>
              <a:t> </a:t>
            </a:r>
            <a:r>
              <a:rPr lang="en-US" dirty="0" err="1"/>
              <a:t>ano</a:t>
            </a:r>
            <a:r>
              <a:rPr lang="en-US" dirty="0"/>
              <a:t>, </a:t>
            </a:r>
            <a:r>
              <a:rPr lang="en-US" dirty="0" err="1"/>
              <a:t>na</a:t>
            </a:r>
            <a:r>
              <a:rPr lang="en-US" dirty="0"/>
              <a:t> se </a:t>
            </a:r>
            <a:r>
              <a:rPr lang="en-US" dirty="0" err="1"/>
              <a:t>ebi</a:t>
            </a:r>
            <a:r>
              <a:rPr lang="en-US" dirty="0"/>
              <a:t> </a:t>
            </a:r>
          </a:p>
          <a:p>
            <a:r>
              <a:rPr lang="en-US" dirty="0"/>
              <a:t>aka </a:t>
            </a:r>
            <a:r>
              <a:rPr lang="en-US" dirty="0" err="1"/>
              <a:t>na</a:t>
            </a:r>
            <a:r>
              <a:rPr lang="en-US" dirty="0"/>
              <a:t> me </a:t>
            </a:r>
            <a:r>
              <a:rPr lang="en-US" dirty="0" err="1"/>
              <a:t>ara</a:t>
            </a:r>
            <a:r>
              <a:rPr lang="en-US" dirty="0"/>
              <a:t> </a:t>
            </a:r>
            <a:r>
              <a:rPr lang="en-US" dirty="0" err="1"/>
              <a:t>manhu</a:t>
            </a:r>
            <a:r>
              <a:rPr lang="en-US" dirty="0"/>
              <a:t>, </a:t>
            </a:r>
            <a:r>
              <a:rPr lang="en-US" dirty="0" err="1"/>
              <a:t>na</a:t>
            </a:r>
            <a:r>
              <a:rPr lang="en-US" dirty="0"/>
              <a:t> me '</a:t>
            </a:r>
            <a:r>
              <a:rPr lang="en-US" dirty="0" err="1"/>
              <a:t>ba</a:t>
            </a:r>
            <a:r>
              <a:rPr lang="en-US" dirty="0"/>
              <a:t>, </a:t>
            </a:r>
            <a:r>
              <a:rPr lang="en-US" dirty="0" err="1"/>
              <a:t>totofefewa</a:t>
            </a:r>
            <a:r>
              <a:rPr lang="en-US" dirty="0"/>
              <a:t>, </a:t>
            </a:r>
            <a:r>
              <a:rPr lang="en-US" dirty="0" err="1"/>
              <a:t>na</a:t>
            </a:r>
            <a:r>
              <a:rPr lang="en-US" dirty="0"/>
              <a:t> </a:t>
            </a:r>
            <a:r>
              <a:rPr lang="en-US" dirty="0" err="1"/>
              <a:t>wakyere</a:t>
            </a:r>
            <a:r>
              <a:rPr lang="en-US" dirty="0"/>
              <a:t> me! " Na </a:t>
            </a:r>
            <a:r>
              <a:rPr lang="en-US" dirty="0" err="1"/>
              <a:t>osoo</a:t>
            </a:r>
            <a:r>
              <a:rPr lang="en-US" dirty="0"/>
              <a:t> toa no mu,. </a:t>
            </a:r>
            <a:r>
              <a:rPr lang="en-US" dirty="0" err="1"/>
              <a:t>na</a:t>
            </a:r>
            <a:r>
              <a:rPr lang="en-US" dirty="0"/>
              <a:t> </a:t>
            </a:r>
            <a:r>
              <a:rPr lang="en-US" dirty="0" err="1"/>
              <a:t>tintini</a:t>
            </a:r>
            <a:r>
              <a:rPr lang="en-US" dirty="0"/>
              <a:t> ! </a:t>
            </a:r>
            <a:r>
              <a:rPr lang="en-US" dirty="0" err="1"/>
              <a:t>na</a:t>
            </a:r>
            <a:endParaRPr lang="en-US" dirty="0"/>
          </a:p>
          <a:p>
            <a:r>
              <a:rPr lang="en-US" dirty="0" err="1"/>
              <a:t>atoo</a:t>
            </a:r>
            <a:r>
              <a:rPr lang="en-US" dirty="0"/>
              <a:t> toa no </a:t>
            </a:r>
            <a:r>
              <a:rPr lang="en-US" dirty="0" err="1"/>
              <a:t>twene</a:t>
            </a:r>
            <a:r>
              <a:rPr lang="en-US" dirty="0"/>
              <a:t>, </a:t>
            </a:r>
            <a:r>
              <a:rPr lang="en-US" dirty="0" err="1"/>
              <a:t>na</a:t>
            </a:r>
            <a:r>
              <a:rPr lang="en-US" dirty="0"/>
              <a:t> </a:t>
            </a:r>
            <a:r>
              <a:rPr lang="en-US" dirty="0" err="1"/>
              <a:t>tesee</a:t>
            </a:r>
            <a:r>
              <a:rPr lang="en-US" dirty="0"/>
              <a:t> ! Ene se </a:t>
            </a:r>
            <a:r>
              <a:rPr lang="en-US" dirty="0" err="1"/>
              <a:t>nyansa</a:t>
            </a:r>
            <a:r>
              <a:rPr lang="en-US" dirty="0"/>
              <a:t> </a:t>
            </a:r>
            <a:r>
              <a:rPr lang="en-US" dirty="0" err="1"/>
              <a:t>obiara</a:t>
            </a:r>
            <a:r>
              <a:rPr lang="en-US" dirty="0"/>
              <a:t> </a:t>
            </a:r>
            <a:r>
              <a:rPr lang="en-US" dirty="0" err="1"/>
              <a:t>nyaa</a:t>
            </a:r>
            <a:r>
              <a:rPr lang="en-US" dirty="0"/>
              <a:t> </a:t>
            </a:r>
            <a:r>
              <a:rPr lang="en-US" dirty="0" err="1"/>
              <a:t>bie</a:t>
            </a:r>
            <a:r>
              <a:rPr lang="en-US" dirty="0"/>
              <a:t>, </a:t>
            </a:r>
            <a:r>
              <a:rPr lang="en-US" dirty="0" err="1"/>
              <a:t>na</a:t>
            </a:r>
            <a:r>
              <a:rPr lang="en-US" dirty="0"/>
              <a:t> wo a </a:t>
            </a:r>
            <a:r>
              <a:rPr lang="en-US" dirty="0" err="1"/>
              <a:t>wanko</a:t>
            </a:r>
            <a:r>
              <a:rPr lang="en-US" dirty="0"/>
              <a:t> ho </a:t>
            </a:r>
            <a:r>
              <a:rPr lang="en-US" dirty="0" err="1"/>
              <a:t>ntem</a:t>
            </a:r>
            <a:r>
              <a:rPr lang="en-US" dirty="0"/>
              <a:t> no, </a:t>
            </a:r>
            <a:r>
              <a:rPr lang="en-US" dirty="0" err="1"/>
              <a:t>ene</a:t>
            </a:r>
            <a:r>
              <a:rPr lang="en-US" dirty="0"/>
              <a:t> (</a:t>
            </a:r>
            <a:r>
              <a:rPr lang="en-US" dirty="0" err="1"/>
              <a:t>sebe</a:t>
            </a:r>
            <a:r>
              <a:rPr lang="en-US" dirty="0"/>
              <a:t>)</a:t>
            </a:r>
          </a:p>
          <a:p>
            <a:r>
              <a:rPr lang="en-US" dirty="0"/>
              <a:t>'</a:t>
            </a:r>
            <a:r>
              <a:rPr lang="en-US" dirty="0" err="1"/>
              <a:t>kwasea</a:t>
            </a:r>
            <a:r>
              <a:rPr lang="en-US" dirty="0"/>
              <a:t>. </a:t>
            </a:r>
            <a:r>
              <a:rPr lang="en-US" dirty="0" err="1"/>
              <a:t>M'anansesem</a:t>
            </a:r>
            <a:r>
              <a:rPr lang="en-US" dirty="0"/>
              <a:t> a </a:t>
            </a:r>
            <a:r>
              <a:rPr lang="en-US" dirty="0" err="1"/>
              <a:t>metooye</a:t>
            </a:r>
            <a:r>
              <a:rPr lang="en-US" dirty="0"/>
              <a:t> </a:t>
            </a:r>
            <a:r>
              <a:rPr lang="en-US" dirty="0" err="1"/>
              <a:t>yi</a:t>
            </a:r>
            <a:r>
              <a:rPr lang="en-US" dirty="0"/>
              <a:t>, se eye de o, se </a:t>
            </a:r>
            <a:r>
              <a:rPr lang="en-US" dirty="0" err="1"/>
              <a:t>ennye</a:t>
            </a:r>
            <a:r>
              <a:rPr lang="en-US" dirty="0"/>
              <a:t> de o, </a:t>
            </a:r>
            <a:r>
              <a:rPr lang="en-US" dirty="0" err="1"/>
              <a:t>momfa</a:t>
            </a:r>
            <a:r>
              <a:rPr lang="en-US" dirty="0"/>
              <a:t> bi </a:t>
            </a:r>
            <a:r>
              <a:rPr lang="en-US" dirty="0" err="1"/>
              <a:t>nko</a:t>
            </a:r>
            <a:r>
              <a:rPr lang="en-US" dirty="0"/>
              <a:t> </a:t>
            </a:r>
            <a:r>
              <a:rPr lang="en-US" dirty="0" err="1"/>
              <a:t>na</a:t>
            </a:r>
            <a:endParaRPr lang="en-US" dirty="0"/>
          </a:p>
          <a:p>
            <a:r>
              <a:rPr lang="en-US" dirty="0" err="1"/>
              <a:t>momfa</a:t>
            </a:r>
            <a:r>
              <a:rPr lang="en-US" dirty="0"/>
              <a:t> bi </a:t>
            </a:r>
            <a:r>
              <a:rPr lang="en-US" dirty="0" err="1"/>
              <a:t>mmere</a:t>
            </a:r>
            <a:r>
              <a:rPr lang="en-US" dirty="0"/>
              <a:t> me.</a:t>
            </a:r>
          </a:p>
        </p:txBody>
      </p:sp>
      <p:pic>
        <p:nvPicPr>
          <p:cNvPr id="5" name="Picture 4">
            <a:extLst>
              <a:ext uri="{FF2B5EF4-FFF2-40B4-BE49-F238E27FC236}">
                <a16:creationId xmlns:a16="http://schemas.microsoft.com/office/drawing/2014/main" id="{94893B53-DD72-BE40-1C87-7C977D9403D1}"/>
              </a:ext>
            </a:extLst>
          </p:cNvPr>
          <p:cNvPicPr>
            <a:picLocks noChangeAspect="1"/>
          </p:cNvPicPr>
          <p:nvPr/>
        </p:nvPicPr>
        <p:blipFill>
          <a:blip r:embed="rId2"/>
          <a:stretch>
            <a:fillRect/>
          </a:stretch>
        </p:blipFill>
        <p:spPr>
          <a:xfrm>
            <a:off x="9534407" y="3429000"/>
            <a:ext cx="2305168" cy="3295819"/>
          </a:xfrm>
          <a:prstGeom prst="rect">
            <a:avLst/>
          </a:prstGeom>
        </p:spPr>
      </p:pic>
    </p:spTree>
    <p:extLst>
      <p:ext uri="{BB962C8B-B14F-4D97-AF65-F5344CB8AC3E}">
        <p14:creationId xmlns:p14="http://schemas.microsoft.com/office/powerpoint/2010/main" val="29639192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4F3FC3-7489-C5C4-C6DC-B7A456ACA6AC}"/>
              </a:ext>
            </a:extLst>
          </p:cNvPr>
          <p:cNvSpPr txBox="1"/>
          <p:nvPr/>
        </p:nvSpPr>
        <p:spPr>
          <a:xfrm>
            <a:off x="0" y="302359"/>
            <a:ext cx="6271431" cy="6555641"/>
          </a:xfrm>
          <a:prstGeom prst="rect">
            <a:avLst/>
          </a:prstGeom>
          <a:noFill/>
        </p:spPr>
        <p:txBody>
          <a:bodyPr wrap="square">
            <a:spAutoFit/>
          </a:bodyPr>
          <a:lstStyle/>
          <a:p>
            <a:r>
              <a:rPr lang="en-US" sz="1400" dirty="0"/>
              <a:t>HOW IT CAME ABOUT THAT WISDOM CAME AMONG THE TRIBE</a:t>
            </a:r>
          </a:p>
          <a:p>
            <a:r>
              <a:rPr lang="en-US" sz="1400" dirty="0"/>
              <a:t>THEY say that Kwaku, the Spider, was there, and that he swept up all</a:t>
            </a:r>
          </a:p>
          <a:p>
            <a:r>
              <a:rPr lang="en-US" sz="1400" dirty="0"/>
              <a:t>knowledge, gathered it together in one spot, and placed it in a gourd</a:t>
            </a:r>
          </a:p>
          <a:p>
            <a:r>
              <a:rPr lang="en-US" sz="1400" dirty="0"/>
              <a:t>pot. He then declared that he would climb a tree and go and hang it</a:t>
            </a:r>
          </a:p>
          <a:p>
            <a:r>
              <a:rPr lang="en-US" sz="1400" dirty="0"/>
              <a:t>on it, so that all wisdom on earth would be finished.</a:t>
            </a:r>
          </a:p>
          <a:p>
            <a:r>
              <a:rPr lang="en-US" sz="1400" dirty="0"/>
              <a:t>So he took it up to go with it, and when he reached beneath the tree where he</a:t>
            </a:r>
          </a:p>
          <a:p>
            <a:r>
              <a:rPr lang="en-US" sz="1400" dirty="0"/>
              <a:t>was going to hang it, he took a string, and tied it to the gourd, and hung it in</a:t>
            </a:r>
          </a:p>
          <a:p>
            <a:r>
              <a:rPr lang="en-US" sz="1400" dirty="0"/>
              <a:t>front of him, and he set himself to climb the tree. He climbed, and climbed, and</a:t>
            </a:r>
          </a:p>
          <a:p>
            <a:r>
              <a:rPr lang="en-US" sz="1400" dirty="0"/>
              <a:t>climbed; in vain. He strove again, again he made to climb, and climb, and climb;</a:t>
            </a:r>
          </a:p>
          <a:p>
            <a:r>
              <a:rPr lang="en-US" sz="1400" dirty="0"/>
              <a:t>in vain.</a:t>
            </a:r>
          </a:p>
          <a:p>
            <a:r>
              <a:rPr lang="en-US" sz="1400" dirty="0"/>
              <a:t>Now, his son, </a:t>
            </a:r>
            <a:r>
              <a:rPr lang="en-US" sz="1400" dirty="0" err="1"/>
              <a:t>Ntikuma</a:t>
            </a:r>
            <a:r>
              <a:rPr lang="en-US" sz="1400" dirty="0"/>
              <a:t>, who was standing by, said, " Oh, your eyes have surely</a:t>
            </a:r>
          </a:p>
          <a:p>
            <a:r>
              <a:rPr lang="en-US" sz="1400" dirty="0"/>
              <a:t>died (for shame), would it not have been better if you had turned round the</a:t>
            </a:r>
          </a:p>
          <a:p>
            <a:r>
              <a:rPr lang="en-US" sz="1400" dirty="0"/>
              <a:t>gourd and put it on your back, then doubtless you would have been able to</a:t>
            </a:r>
          </a:p>
          <a:p>
            <a:r>
              <a:rPr lang="en-US" sz="1400" dirty="0"/>
              <a:t>climb? " He (the Spider) said, "Clear out, you and your old-fashioned sayings."</a:t>
            </a:r>
          </a:p>
          <a:p>
            <a:r>
              <a:rPr lang="en-US" sz="1400" dirty="0"/>
              <a:t>Then he turned to climb once more as before, but once again, fruitlessly. Then</a:t>
            </a:r>
          </a:p>
          <a:p>
            <a:r>
              <a:rPr lang="en-US" sz="1400" dirty="0"/>
              <a:t>he considered long, and (finally) took the gourd and put it behind him. Then he</a:t>
            </a:r>
          </a:p>
          <a:p>
            <a:r>
              <a:rPr lang="en-US" sz="1400" dirty="0"/>
              <a:t>set himself to climb, and mounted swiftly, </a:t>
            </a:r>
            <a:r>
              <a:rPr lang="en-US" sz="1400" dirty="0" err="1"/>
              <a:t>Kra</a:t>
            </a:r>
            <a:r>
              <a:rPr lang="en-US" sz="1400" dirty="0"/>
              <a:t>! </a:t>
            </a:r>
            <a:r>
              <a:rPr lang="en-US" sz="1400" dirty="0" err="1"/>
              <a:t>kra</a:t>
            </a:r>
            <a:r>
              <a:rPr lang="en-US" sz="1400" dirty="0"/>
              <a:t>! </a:t>
            </a:r>
            <a:r>
              <a:rPr lang="en-US" sz="1400" dirty="0" err="1"/>
              <a:t>kra</a:t>
            </a:r>
            <a:r>
              <a:rPr lang="en-US" sz="1400" dirty="0"/>
              <a:t>! (was the sound of his</a:t>
            </a:r>
          </a:p>
          <a:p>
            <a:r>
              <a:rPr lang="en-US" sz="1400" dirty="0"/>
              <a:t>climbing); there he goes. He reached where the branches began to spread out</a:t>
            </a:r>
          </a:p>
          <a:p>
            <a:r>
              <a:rPr lang="en-US" sz="1400" dirty="0"/>
              <a:t>from the stem, and he said (to himself), " I, Kwaku </a:t>
            </a:r>
            <a:r>
              <a:rPr lang="en-US" sz="1400" dirty="0" err="1"/>
              <a:t>Ananse</a:t>
            </a:r>
            <a:r>
              <a:rPr lang="en-US" sz="1400" dirty="0"/>
              <a:t>, by the lesser god,</a:t>
            </a:r>
          </a:p>
          <a:p>
            <a:r>
              <a:rPr lang="en-US" sz="1400" dirty="0" err="1"/>
              <a:t>Afio</a:t>
            </a:r>
            <a:r>
              <a:rPr lang="en-US" sz="1400" dirty="0"/>
              <a:t>! I might as well be dead, my child who is so small, so small, so small</a:t>
            </a:r>
          </a:p>
          <a:p>
            <a:r>
              <a:rPr lang="en-US" sz="1400" dirty="0"/>
              <a:t>there was I, I collected all wisdom (so I thought) in one place, yet some remained</a:t>
            </a:r>
          </a:p>
          <a:p>
            <a:r>
              <a:rPr lang="en-US" sz="1400" dirty="0"/>
              <a:t>which even I did not perceive, and lo! my child, this still-sucking infant, has</a:t>
            </a:r>
          </a:p>
          <a:p>
            <a:r>
              <a:rPr lang="en-US" sz="1400" dirty="0"/>
              <a:t>shown it me." Then he seized that gourd, and there was a sound of rending,</a:t>
            </a:r>
          </a:p>
          <a:p>
            <a:r>
              <a:rPr lang="en-US" sz="1400" dirty="0" err="1"/>
              <a:t>tintini</a:t>
            </a:r>
            <a:r>
              <a:rPr lang="en-US" sz="1400" dirty="0"/>
              <a:t>! and he cast it away, and there was a sound of scattering, </a:t>
            </a:r>
            <a:r>
              <a:rPr lang="en-US" sz="1400" dirty="0" err="1"/>
              <a:t>tesee</a:t>
            </a:r>
            <a:r>
              <a:rPr lang="en-US" sz="1400" dirty="0"/>
              <a:t>!</a:t>
            </a:r>
          </a:p>
          <a:p>
            <a:r>
              <a:rPr lang="en-US" sz="1400" dirty="0"/>
              <a:t>That is how every one got wisdom; and any one who did not go there in time</a:t>
            </a:r>
          </a:p>
          <a:p>
            <a:r>
              <a:rPr lang="en-US" sz="1400" dirty="0"/>
              <a:t>(to pick some up) is-excuse my saying so-a fool.</a:t>
            </a:r>
          </a:p>
          <a:p>
            <a:r>
              <a:rPr lang="en-US" sz="1400" dirty="0"/>
              <a:t>This, my story, which I have related, if it be sweet, (or) if it be not sweet, take</a:t>
            </a:r>
          </a:p>
          <a:p>
            <a:r>
              <a:rPr lang="en-US" sz="1400" dirty="0"/>
              <a:t>some elsewhere, and let some come back to me.</a:t>
            </a:r>
          </a:p>
        </p:txBody>
      </p:sp>
      <p:pic>
        <p:nvPicPr>
          <p:cNvPr id="5" name="Picture 4">
            <a:extLst>
              <a:ext uri="{FF2B5EF4-FFF2-40B4-BE49-F238E27FC236}">
                <a16:creationId xmlns:a16="http://schemas.microsoft.com/office/drawing/2014/main" id="{0C57C345-136D-5BD9-427B-9D83B8A5AD97}"/>
              </a:ext>
            </a:extLst>
          </p:cNvPr>
          <p:cNvPicPr>
            <a:picLocks noChangeAspect="1"/>
          </p:cNvPicPr>
          <p:nvPr/>
        </p:nvPicPr>
        <p:blipFill>
          <a:blip r:embed="rId2"/>
          <a:stretch>
            <a:fillRect/>
          </a:stretch>
        </p:blipFill>
        <p:spPr>
          <a:xfrm>
            <a:off x="7242980" y="302359"/>
            <a:ext cx="4396569" cy="6286004"/>
          </a:xfrm>
          <a:prstGeom prst="rect">
            <a:avLst/>
          </a:prstGeom>
        </p:spPr>
      </p:pic>
    </p:spTree>
    <p:extLst>
      <p:ext uri="{BB962C8B-B14F-4D97-AF65-F5344CB8AC3E}">
        <p14:creationId xmlns:p14="http://schemas.microsoft.com/office/powerpoint/2010/main" val="2984282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29314-2F74-EF7A-6A28-6E4DF5794A22}"/>
              </a:ext>
            </a:extLst>
          </p:cNvPr>
          <p:cNvSpPr>
            <a:spLocks noGrp="1"/>
          </p:cNvSpPr>
          <p:nvPr>
            <p:ph type="title"/>
          </p:nvPr>
        </p:nvSpPr>
        <p:spPr>
          <a:xfrm>
            <a:off x="868903" y="0"/>
            <a:ext cx="10515600" cy="639810"/>
          </a:xfrm>
        </p:spPr>
        <p:txBody>
          <a:bodyPr>
            <a:normAutofit fontScale="90000"/>
          </a:bodyPr>
          <a:lstStyle/>
          <a:p>
            <a:pPr marL="0" marR="0" lvl="0" indent="0" defTabSz="914400" rtl="0" eaLnBrk="0" fontAlgn="base" latinLnBrk="0" hangingPunct="0">
              <a:lnSpc>
                <a:spcPct val="100000"/>
              </a:lnSpc>
              <a:spcBef>
                <a:spcPct val="0"/>
              </a:spcBef>
              <a:spcAft>
                <a:spcPct val="0"/>
              </a:spcAft>
              <a:tabLst/>
            </a:pPr>
            <a:r>
              <a:rPr kumimoji="0" lang="en-US" altLang="en-US" sz="1800" b="1" i="0" u="none" strike="noStrike" cap="none" normalizeH="0" baseline="0" dirty="0">
                <a:ln>
                  <a:noFill/>
                </a:ln>
                <a:solidFill>
                  <a:schemeClr val="tx1"/>
                </a:solidFill>
                <a:effectLst/>
                <a:latin typeface="Arial" panose="020B0604020202020204" pitchFamily="34" charset="0"/>
              </a:rPr>
              <a:t>Line-by-Line Parallel Text Alignment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Users see the source (Akan) text alongside its translation (English), with clear links between each line</a:t>
            </a:r>
            <a:endParaRPr lang="en-US" sz="6000" dirty="0"/>
          </a:p>
        </p:txBody>
      </p:sp>
      <p:graphicFrame>
        <p:nvGraphicFramePr>
          <p:cNvPr id="3" name="Table 2">
            <a:extLst>
              <a:ext uri="{FF2B5EF4-FFF2-40B4-BE49-F238E27FC236}">
                <a16:creationId xmlns:a16="http://schemas.microsoft.com/office/drawing/2014/main" id="{4B05B51B-1DDB-85B4-854C-9D3116566D0B}"/>
              </a:ext>
            </a:extLst>
          </p:cNvPr>
          <p:cNvGraphicFramePr>
            <a:graphicFrameLocks noGrp="1"/>
          </p:cNvGraphicFramePr>
          <p:nvPr>
            <p:extLst>
              <p:ext uri="{D42A27DB-BD31-4B8C-83A1-F6EECF244321}">
                <p14:modId xmlns:p14="http://schemas.microsoft.com/office/powerpoint/2010/main" val="2543687666"/>
              </p:ext>
            </p:extLst>
          </p:nvPr>
        </p:nvGraphicFramePr>
        <p:xfrm>
          <a:off x="860382" y="643467"/>
          <a:ext cx="10471237" cy="5571074"/>
        </p:xfrm>
        <a:graphic>
          <a:graphicData uri="http://schemas.openxmlformats.org/drawingml/2006/table">
            <a:tbl>
              <a:tblPr firstRow="1" bandRow="1">
                <a:solidFill>
                  <a:srgbClr val="F2F2F2">
                    <a:alpha val="45098"/>
                  </a:srgbClr>
                </a:solidFill>
              </a:tblPr>
              <a:tblGrid>
                <a:gridCol w="5233743">
                  <a:extLst>
                    <a:ext uri="{9D8B030D-6E8A-4147-A177-3AD203B41FA5}">
                      <a16:colId xmlns:a16="http://schemas.microsoft.com/office/drawing/2014/main" val="308784037"/>
                    </a:ext>
                  </a:extLst>
                </a:gridCol>
                <a:gridCol w="5237494">
                  <a:extLst>
                    <a:ext uri="{9D8B030D-6E8A-4147-A177-3AD203B41FA5}">
                      <a16:colId xmlns:a16="http://schemas.microsoft.com/office/drawing/2014/main" val="3188714688"/>
                    </a:ext>
                  </a:extLst>
                </a:gridCol>
              </a:tblGrid>
              <a:tr h="250788">
                <a:tc>
                  <a:txBody>
                    <a:bodyPr/>
                    <a:lstStyle/>
                    <a:p>
                      <a:pPr algn="ctr" fontAlgn="t"/>
                      <a:r>
                        <a:rPr lang="en-US" sz="1000" b="0" i="0" u="none" strike="noStrike" cap="none" spc="0">
                          <a:solidFill>
                            <a:schemeClr val="bg1"/>
                          </a:solidFill>
                          <a:effectLst/>
                          <a:latin typeface="Calibri" panose="020F0502020204030204" pitchFamily="34" charset="0"/>
                        </a:rPr>
                        <a:t>AKAN</a:t>
                      </a:r>
                    </a:p>
                  </a:txBody>
                  <a:tcPr marL="3486" marR="3486" marT="67175" marB="0" anchor="ctr">
                    <a:lnL w="12700" cmpd="sng">
                      <a:noFill/>
                    </a:lnL>
                    <a:lnR w="12700" cmpd="sng">
                      <a:noFill/>
                    </a:lnR>
                    <a:lnT w="19050" cap="flat" cmpd="sng" algn="ctr">
                      <a:noFill/>
                      <a:prstDash val="solid"/>
                    </a:lnT>
                    <a:lnB w="38100" cmpd="sng">
                      <a:noFill/>
                    </a:lnB>
                    <a:solidFill>
                      <a:schemeClr val="tx1"/>
                    </a:solidFill>
                  </a:tcPr>
                </a:tc>
                <a:tc>
                  <a:txBody>
                    <a:bodyPr/>
                    <a:lstStyle/>
                    <a:p>
                      <a:pPr algn="ctr" fontAlgn="t"/>
                      <a:r>
                        <a:rPr lang="en-US" sz="1000" b="0" i="0" u="none" strike="noStrike" cap="none" spc="0">
                          <a:solidFill>
                            <a:schemeClr val="bg1"/>
                          </a:solidFill>
                          <a:effectLst/>
                          <a:latin typeface="Calibri" panose="020F0502020204030204" pitchFamily="34" charset="0"/>
                        </a:rPr>
                        <a:t>ENGLISH</a:t>
                      </a:r>
                    </a:p>
                  </a:txBody>
                  <a:tcPr marL="3486" marR="3486" marT="67175" marB="0" anchor="ctr">
                    <a:lnL w="12700" cmpd="sng">
                      <a:noFill/>
                    </a:lnL>
                    <a:lnR w="12700" cmpd="sng">
                      <a:noFill/>
                    </a:lnR>
                    <a:lnT w="19050" cap="flat" cmpd="sng" algn="ctr">
                      <a:noFill/>
                      <a:prstDash val="solid"/>
                    </a:lnT>
                    <a:lnB w="38100" cmpd="sng">
                      <a:noFill/>
                    </a:lnB>
                    <a:solidFill>
                      <a:schemeClr val="tx1"/>
                    </a:solidFill>
                  </a:tcPr>
                </a:tc>
                <a:extLst>
                  <a:ext uri="{0D108BD9-81ED-4DB2-BD59-A6C34878D82A}">
                    <a16:rowId xmlns:a16="http://schemas.microsoft.com/office/drawing/2014/main" val="2374196549"/>
                  </a:ext>
                </a:extLst>
              </a:tr>
              <a:tr h="228396">
                <a:tc>
                  <a:txBody>
                    <a:bodyPr/>
                    <a:lstStyle/>
                    <a:p>
                      <a:pPr algn="l" fontAlgn="b"/>
                      <a:r>
                        <a:rPr lang="pt-BR" sz="900" b="0" i="0" u="none" strike="noStrike" cap="none" spc="0">
                          <a:solidFill>
                            <a:schemeClr val="tx1"/>
                          </a:solidFill>
                          <a:effectLst/>
                          <a:latin typeface="Calibri" panose="020F0502020204030204" pitchFamily="34" charset="0"/>
                        </a:rPr>
                        <a:t>Ye' nse se, 'nse se o</a:t>
                      </a:r>
                    </a:p>
                  </a:txBody>
                  <a:tcPr marL="3486" marR="3486" marT="67175" marB="0" anchor="b">
                    <a:lnL w="12700" cmpd="sng">
                      <a:noFill/>
                      <a:prstDash val="solid"/>
                    </a:lnL>
                    <a:lnR w="12700" cmpd="sng">
                      <a:noFill/>
                      <a:prstDash val="solid"/>
                    </a:lnR>
                    <a:lnT w="38100" cmpd="sng">
                      <a:noFill/>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We do not really mean, we do not really mean, (that what we are going to say is true)</a:t>
                      </a:r>
                    </a:p>
                  </a:txBody>
                  <a:tcPr marL="3486" marR="3486" marT="67175" marB="0" anchor="b">
                    <a:lnL w="12700" cmpd="sng">
                      <a:noFill/>
                      <a:prstDash val="solid"/>
                    </a:lnL>
                    <a:lnR w="12700" cmpd="sng">
                      <a:noFill/>
                      <a:prstDash val="solid"/>
                    </a:lnR>
                    <a:lnT w="38100" cmpd="sng">
                      <a:noFill/>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1951009394"/>
                  </a:ext>
                </a:extLst>
              </a:tr>
              <a:tr h="228396">
                <a:tc>
                  <a:txBody>
                    <a:bodyPr/>
                    <a:lstStyle/>
                    <a:p>
                      <a:pPr algn="l" fontAlgn="b"/>
                      <a:r>
                        <a:rPr lang="en-US" sz="900" b="0" i="0" u="none" strike="noStrike" cap="none" spc="0">
                          <a:solidFill>
                            <a:schemeClr val="tx1"/>
                          </a:solidFill>
                          <a:effectLst/>
                          <a:latin typeface="Calibri" panose="020F0502020204030204" pitchFamily="34" charset="0"/>
                        </a:rPr>
                        <a:t>SE 'YOYE A NYANSA BA OMANM'</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HOW IT CAME ABOUT THAT WISDOM CAME AMONG THE TRIBE</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260296173"/>
                  </a:ext>
                </a:extLst>
              </a:tr>
              <a:tr h="362747">
                <a:tc>
                  <a:txBody>
                    <a:bodyPr/>
                    <a:lstStyle/>
                    <a:p>
                      <a:pPr algn="l" fontAlgn="b"/>
                      <a:r>
                        <a:rPr lang="en-US" sz="900" b="0" i="0" u="none" strike="noStrike" cap="none" spc="0">
                          <a:solidFill>
                            <a:schemeClr val="tx1"/>
                          </a:solidFill>
                          <a:effectLst/>
                          <a:latin typeface="Calibri" panose="020F0502020204030204" pitchFamily="34" charset="0"/>
                        </a:rPr>
                        <a:t>YE se Kwaku Ananse na owo ho, na oprapraa nyansa nnyina boaa­ 'no na ode guu toam'.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THEY say that Kwaku, the Spider, was there, and that he swept up all knowledge, gathered it together in one spot, and placed it in a gourd pot.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1755125550"/>
                  </a:ext>
                </a:extLst>
              </a:tr>
              <a:tr h="362747">
                <a:tc>
                  <a:txBody>
                    <a:bodyPr/>
                    <a:lstStyle/>
                    <a:p>
                      <a:pPr algn="l" fontAlgn="b"/>
                      <a:r>
                        <a:rPr lang="pt-BR" sz="900" b="0" i="0" u="none" strike="noStrike" cap="none" spc="0">
                          <a:solidFill>
                            <a:schemeClr val="tx1"/>
                          </a:solidFill>
                          <a:effectLst/>
                          <a:latin typeface="Calibri" panose="020F0502020204030204" pitchFamily="34" charset="0"/>
                        </a:rPr>
                        <a:t>Ose ode foro dua ako sen so, na nyansa nnyina asa asase so.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He then declared that he would climb a tree and go and hang it on it, so that all wisdom on earth would be finished.</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373089964"/>
                  </a:ext>
                </a:extLst>
              </a:tr>
              <a:tr h="362747">
                <a:tc>
                  <a:txBody>
                    <a:bodyPr/>
                    <a:lstStyle/>
                    <a:p>
                      <a:pPr algn="l" fontAlgn="b"/>
                      <a:r>
                        <a:rPr lang="en-US" sz="900" b="0" i="0" u="none" strike="noStrike" cap="none" spc="0">
                          <a:solidFill>
                            <a:schemeClr val="tx1"/>
                          </a:solidFill>
                          <a:effectLst/>
                          <a:latin typeface="Calibri" panose="020F0502020204030204" pitchFamily="34" charset="0"/>
                        </a:rPr>
                        <a:t>Na </a:t>
                      </a:r>
                      <a:r>
                        <a:rPr lang="en-US" sz="900" b="0" i="0" u="none" strike="noStrike" cap="none" spc="0" err="1">
                          <a:solidFill>
                            <a:schemeClr val="tx1"/>
                          </a:solidFill>
                          <a:effectLst/>
                          <a:latin typeface="Calibri" panose="020F0502020204030204" pitchFamily="34" charset="0"/>
                        </a:rPr>
                        <a:t>omaa</a:t>
                      </a:r>
                      <a:r>
                        <a:rPr lang="en-US" sz="900" b="0" i="0" u="none" strike="noStrike" cap="none" spc="0">
                          <a:solidFill>
                            <a:schemeClr val="tx1"/>
                          </a:solidFill>
                          <a:effectLst/>
                          <a:latin typeface="Calibri" panose="020F0502020204030204" pitchFamily="34" charset="0"/>
                        </a:rPr>
                        <a:t> so se ode koro, </a:t>
                      </a:r>
                      <a:r>
                        <a:rPr lang="en-US" sz="900" b="0" i="0" u="none" strike="noStrike" cap="none" spc="0" err="1">
                          <a:solidFill>
                            <a:schemeClr val="tx1"/>
                          </a:solidFill>
                          <a:effectLst/>
                          <a:latin typeface="Calibri" panose="020F0502020204030204" pitchFamily="34" charset="0"/>
                        </a:rPr>
                        <a:t>na</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oko</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duruu</a:t>
                      </a:r>
                      <a:r>
                        <a:rPr lang="en-US" sz="900" b="0" i="0" u="none" strike="noStrike" cap="none" spc="0">
                          <a:solidFill>
                            <a:schemeClr val="tx1"/>
                          </a:solidFill>
                          <a:effectLst/>
                          <a:latin typeface="Calibri" panose="020F0502020204030204" pitchFamily="34" charset="0"/>
                        </a:rPr>
                        <a:t> dua a, ode </a:t>
                      </a:r>
                      <a:r>
                        <a:rPr lang="en-US" sz="900" b="0" i="0" u="none" strike="noStrike" cap="none" spc="0" err="1">
                          <a:solidFill>
                            <a:schemeClr val="tx1"/>
                          </a:solidFill>
                          <a:effectLst/>
                          <a:latin typeface="Calibri" panose="020F0502020204030204" pitchFamily="34" charset="0"/>
                        </a:rPr>
                        <a:t>eko</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sen</a:t>
                      </a:r>
                      <a:r>
                        <a:rPr lang="en-US" sz="900" b="0" i="0" u="none" strike="noStrike" cap="none" spc="0">
                          <a:solidFill>
                            <a:schemeClr val="tx1"/>
                          </a:solidFill>
                          <a:effectLst/>
                          <a:latin typeface="Calibri" panose="020F0502020204030204" pitchFamily="34" charset="0"/>
                        </a:rPr>
                        <a:t> so, </a:t>
                      </a:r>
                      <a:r>
                        <a:rPr lang="en-US" sz="900" b="0" i="0" u="none" strike="noStrike" cap="none" spc="0" err="1">
                          <a:solidFill>
                            <a:schemeClr val="tx1"/>
                          </a:solidFill>
                          <a:effectLst/>
                          <a:latin typeface="Calibri" panose="020F0502020204030204" pitchFamily="34" charset="0"/>
                        </a:rPr>
                        <a:t>ase</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na</a:t>
                      </a:r>
                      <a:r>
                        <a:rPr lang="en-US" sz="900" b="0" i="0" u="none" strike="noStrike" cap="none" spc="0">
                          <a:solidFill>
                            <a:schemeClr val="tx1"/>
                          </a:solidFill>
                          <a:effectLst/>
                          <a:latin typeface="Calibri" panose="020F0502020204030204" pitchFamily="34" charset="0"/>
                        </a:rPr>
                        <a:t> ode homa </a:t>
                      </a:r>
                      <a:r>
                        <a:rPr lang="en-US" sz="900" b="0" i="0" u="none" strike="noStrike" cap="none" spc="0" err="1">
                          <a:solidFill>
                            <a:schemeClr val="tx1"/>
                          </a:solidFill>
                          <a:effectLst/>
                          <a:latin typeface="Calibri" panose="020F0502020204030204" pitchFamily="34" charset="0"/>
                        </a:rPr>
                        <a:t>sa</a:t>
                      </a:r>
                      <a:r>
                        <a:rPr lang="en-US" sz="900" b="0" i="0" u="none" strike="noStrike" cap="none" spc="0">
                          <a:solidFill>
                            <a:schemeClr val="tx1"/>
                          </a:solidFill>
                          <a:effectLst/>
                          <a:latin typeface="Calibri" panose="020F0502020204030204" pitchFamily="34" charset="0"/>
                        </a:rPr>
                        <a:t> toa no so, </a:t>
                      </a:r>
                      <a:r>
                        <a:rPr lang="en-US" sz="900" b="0" i="0" u="none" strike="noStrike" cap="none" spc="0" err="1">
                          <a:solidFill>
                            <a:schemeClr val="tx1"/>
                          </a:solidFill>
                          <a:effectLst/>
                          <a:latin typeface="Calibri" panose="020F0502020204030204" pitchFamily="34" charset="0"/>
                        </a:rPr>
                        <a:t>na</a:t>
                      </a:r>
                      <a:r>
                        <a:rPr lang="en-US" sz="900" b="0" i="0" u="none" strike="noStrike" cap="none" spc="0">
                          <a:solidFill>
                            <a:schemeClr val="tx1"/>
                          </a:solidFill>
                          <a:effectLst/>
                          <a:latin typeface="Calibri" panose="020F0502020204030204" pitchFamily="34" charset="0"/>
                        </a:rPr>
                        <a:t> ode </a:t>
                      </a:r>
                      <a:r>
                        <a:rPr lang="en-US" sz="900" b="0" i="0" u="none" strike="noStrike" cap="none" spc="0" err="1">
                          <a:solidFill>
                            <a:schemeClr val="tx1"/>
                          </a:solidFill>
                          <a:effectLst/>
                          <a:latin typeface="Calibri" panose="020F0502020204030204" pitchFamily="34" charset="0"/>
                        </a:rPr>
                        <a:t>yaneye</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na</a:t>
                      </a:r>
                      <a:r>
                        <a:rPr lang="en-US" sz="900" b="0" i="0" u="none" strike="noStrike" cap="none" spc="0">
                          <a:solidFill>
                            <a:schemeClr val="tx1"/>
                          </a:solidFill>
                          <a:effectLst/>
                          <a:latin typeface="Calibri" panose="020F0502020204030204" pitchFamily="34" charset="0"/>
                        </a:rPr>
                        <a:t> toa no </a:t>
                      </a:r>
                      <a:r>
                        <a:rPr lang="en-US" sz="900" b="0" i="0" u="none" strike="noStrike" cap="none" spc="0" err="1">
                          <a:solidFill>
                            <a:schemeClr val="tx1"/>
                          </a:solidFill>
                          <a:effectLst/>
                          <a:latin typeface="Calibri" panose="020F0502020204030204" pitchFamily="34" charset="0"/>
                        </a:rPr>
                        <a:t>bedii</a:t>
                      </a:r>
                      <a:r>
                        <a:rPr lang="en-US" sz="900" b="0" i="0" u="none" strike="noStrike" cap="none" spc="0">
                          <a:solidFill>
                            <a:schemeClr val="tx1"/>
                          </a:solidFill>
                          <a:effectLst/>
                          <a:latin typeface="Calibri" panose="020F0502020204030204" pitchFamily="34" charset="0"/>
                        </a:rPr>
                        <a:t> n' </a:t>
                      </a:r>
                      <a:r>
                        <a:rPr lang="en-US" sz="900" b="0" i="0" u="none" strike="noStrike" cap="none" spc="0" err="1">
                          <a:solidFill>
                            <a:schemeClr val="tx1"/>
                          </a:solidFill>
                          <a:effectLst/>
                          <a:latin typeface="Calibri" panose="020F0502020204030204" pitchFamily="34" charset="0"/>
                        </a:rPr>
                        <a:t>anim</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na</a:t>
                      </a:r>
                      <a:r>
                        <a:rPr lang="en-US" sz="900" b="0" i="0" u="none" strike="noStrike" cap="none" spc="0">
                          <a:solidFill>
                            <a:schemeClr val="tx1"/>
                          </a:solidFill>
                          <a:effectLst/>
                          <a:latin typeface="Calibri" panose="020F0502020204030204" pitchFamily="34" charset="0"/>
                        </a:rPr>
                        <a:t> ode </a:t>
                      </a:r>
                      <a:r>
                        <a:rPr lang="en-US" sz="900" b="0" i="0" u="none" strike="noStrike" cap="none" spc="0" err="1">
                          <a:solidFill>
                            <a:schemeClr val="tx1"/>
                          </a:solidFill>
                          <a:effectLst/>
                          <a:latin typeface="Calibri" panose="020F0502020204030204" pitchFamily="34" charset="0"/>
                        </a:rPr>
                        <a:t>kaa</a:t>
                      </a:r>
                      <a:r>
                        <a:rPr lang="en-US" sz="900" b="0" i="0" u="none" strike="noStrike" cap="none" spc="0">
                          <a:solidFill>
                            <a:schemeClr val="tx1"/>
                          </a:solidFill>
                          <a:effectLst/>
                          <a:latin typeface="Calibri" panose="020F0502020204030204" pitchFamily="34" charset="0"/>
                        </a:rPr>
                        <a:t> dua no se </a:t>
                      </a:r>
                      <a:r>
                        <a:rPr lang="en-US" sz="900" b="0" i="0" u="none" strike="noStrike" cap="none" spc="0" err="1">
                          <a:solidFill>
                            <a:schemeClr val="tx1"/>
                          </a:solidFill>
                          <a:effectLst/>
                          <a:latin typeface="Calibri" panose="020F0502020204030204" pitchFamily="34" charset="0"/>
                        </a:rPr>
                        <a:t>oforo</a:t>
                      </a:r>
                      <a:r>
                        <a:rPr lang="en-US" sz="900" b="0" i="0" u="none" strike="noStrike" cap="none" spc="0">
                          <a:solidFill>
                            <a:schemeClr val="tx1"/>
                          </a:solidFill>
                          <a:effectLst/>
                          <a:latin typeface="Calibri" panose="020F0502020204030204" pitchFamily="34" charset="0"/>
                        </a:rPr>
                        <a:t>.</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So he took it up to go with it, and when he reached beneath the tree where he was going to hang it, he took a string, and tied it to the gourd, and hung it in front of him, and he set himself to climb the tree.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3206749465"/>
                  </a:ext>
                </a:extLst>
              </a:tr>
              <a:tr h="228396">
                <a:tc>
                  <a:txBody>
                    <a:bodyPr/>
                    <a:lstStyle/>
                    <a:p>
                      <a:pPr algn="l" fontAlgn="b"/>
                      <a:r>
                        <a:rPr lang="it-IT" sz="900" b="0" i="0" u="none" strike="noStrike" cap="none" spc="0">
                          <a:solidFill>
                            <a:schemeClr val="tx1"/>
                          </a:solidFill>
                          <a:effectLst/>
                          <a:latin typeface="Calibri" panose="020F0502020204030204" pitchFamily="34" charset="0"/>
                        </a:rPr>
                        <a:t>Oforo, foro, foro a, twon !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He climbed, and climbed, and climbed; in vain.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3089928835"/>
                  </a:ext>
                </a:extLst>
              </a:tr>
              <a:tr h="228396">
                <a:tc>
                  <a:txBody>
                    <a:bodyPr/>
                    <a:lstStyle/>
                    <a:p>
                      <a:pPr algn="l" fontAlgn="b"/>
                      <a:r>
                        <a:rPr lang="pt-BR" sz="900" b="0" i="0" u="none" strike="noStrike" cap="none" spc="0">
                          <a:solidFill>
                            <a:schemeClr val="tx1"/>
                          </a:solidFill>
                          <a:effectLst/>
                          <a:latin typeface="Calibri" panose="020F0502020204030204" pitchFamily="34" charset="0"/>
                        </a:rPr>
                        <a:t>Na ode aka no bio, nso oforo, foro, foro, twon!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He strove again, again he made to climb, and climb, and climb;in vain.</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2822124774"/>
                  </a:ext>
                </a:extLst>
              </a:tr>
              <a:tr h="497097">
                <a:tc>
                  <a:txBody>
                    <a:bodyPr/>
                    <a:lstStyle/>
                    <a:p>
                      <a:pPr algn="l" fontAlgn="b"/>
                      <a:r>
                        <a:rPr lang="en-US" sz="900" b="0" i="0" u="none" strike="noStrike" cap="none" spc="0">
                          <a:solidFill>
                            <a:schemeClr val="tx1"/>
                          </a:solidFill>
                          <a:effectLst/>
                          <a:latin typeface="Calibri" panose="020F0502020204030204" pitchFamily="34" charset="0"/>
                        </a:rPr>
                        <a:t>Na ne ba, Ntikuma, gyina ho a, ose, "E ! w'ani awu, nkra wo danee toa no too w'akyi a, nkra watimi afo'."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Now, his son, Ntikuma, who was standing by, said, " Oh, your eyes have surely died (for shame), would it not have been better if you had turned round the gourd and put it on your back, then doubtless you would have been able to climb? "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3355383400"/>
                  </a:ext>
                </a:extLst>
              </a:tr>
              <a:tr h="228396">
                <a:tc>
                  <a:txBody>
                    <a:bodyPr/>
                    <a:lstStyle/>
                    <a:p>
                      <a:pPr algn="l" fontAlgn="b"/>
                      <a:r>
                        <a:rPr lang="it-IT" sz="900" b="0" i="0" u="none" strike="noStrike" cap="none" spc="0">
                          <a:solidFill>
                            <a:schemeClr val="tx1"/>
                          </a:solidFill>
                          <a:effectLst/>
                          <a:latin typeface="Calibri" panose="020F0502020204030204" pitchFamily="34" charset="0"/>
                        </a:rPr>
                        <a:t>Ose, "So ho ne wo mpan'insem."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He (the Spider) said, "Clear out, you and your old-fashioned sayings."</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2065074624"/>
                  </a:ext>
                </a:extLst>
              </a:tr>
              <a:tr h="228396">
                <a:tc>
                  <a:txBody>
                    <a:bodyPr/>
                    <a:lstStyle/>
                    <a:p>
                      <a:pPr algn="l" fontAlgn="b"/>
                      <a:r>
                        <a:rPr lang="en-US" sz="900" b="0" i="0" u="none" strike="noStrike" cap="none" spc="0">
                          <a:solidFill>
                            <a:schemeClr val="tx1"/>
                          </a:solidFill>
                          <a:effectLst/>
                          <a:latin typeface="Calibri" panose="020F0502020204030204" pitchFamily="34" charset="0"/>
                        </a:rPr>
                        <a:t>Na wasan aforo bio sara, nsoso pasa !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Then he turned to climb once more as before, but once again, fruitlessly.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2129526024"/>
                  </a:ext>
                </a:extLst>
              </a:tr>
              <a:tr h="228396">
                <a:tc>
                  <a:txBody>
                    <a:bodyPr/>
                    <a:lstStyle/>
                    <a:p>
                      <a:pPr algn="l" fontAlgn="b"/>
                      <a:r>
                        <a:rPr lang="en-US" sz="900" b="0" i="0" u="none" strike="noStrike" cap="none" spc="0">
                          <a:solidFill>
                            <a:schemeClr val="tx1"/>
                          </a:solidFill>
                          <a:effectLst/>
                          <a:latin typeface="Calibri" panose="020F0502020204030204" pitchFamily="34" charset="0"/>
                        </a:rPr>
                        <a:t>Afei na ofwe ha, na ode toa no too n'akyi.</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Then he considered long, and (finally) took the gourd and put it behind him.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2574112469"/>
                  </a:ext>
                </a:extLst>
              </a:tr>
              <a:tr h="228396">
                <a:tc>
                  <a:txBody>
                    <a:bodyPr/>
                    <a:lstStyle/>
                    <a:p>
                      <a:pPr algn="l" fontAlgn="b"/>
                      <a:r>
                        <a:rPr lang="pl-PL" sz="900" b="0" i="0" u="none" strike="noStrike" cap="none" spc="0">
                          <a:solidFill>
                            <a:schemeClr val="tx1"/>
                          </a:solidFill>
                          <a:effectLst/>
                          <a:latin typeface="Calibri" panose="020F0502020204030204" pitchFamily="34" charset="0"/>
                        </a:rPr>
                        <a:t>Afeidie ode kaa no, kra! kra ! kra ! ona okoro no.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Then he set himself to climb, and mounted swiftly, Kra! kra! kra! (was the sound of his climbing); there he goes.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4231599332"/>
                  </a:ext>
                </a:extLst>
              </a:tr>
              <a:tr h="362747">
                <a:tc>
                  <a:txBody>
                    <a:bodyPr/>
                    <a:lstStyle/>
                    <a:p>
                      <a:pPr algn="l" fontAlgn="b"/>
                      <a:r>
                        <a:rPr lang="en-US" sz="900" b="0" i="0" u="none" strike="noStrike" cap="none" spc="0">
                          <a:solidFill>
                            <a:schemeClr val="tx1"/>
                          </a:solidFill>
                          <a:effectLst/>
                          <a:latin typeface="Calibri" panose="020F0502020204030204" pitchFamily="34" charset="0"/>
                        </a:rPr>
                        <a:t>Oduruu dua no nkon, ose, "Kwaku Ananse mawu Afio, me 'ba, kete, kete, kete, me,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He reached where the branches began to spread out from the stem, and he said (to himself), " I, Kwaku Ananse, by the lesser god, Afio! I might as well be dead, my child who is so small, so small, so small there was I.</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3305254668"/>
                  </a:ext>
                </a:extLst>
              </a:tr>
              <a:tr h="362747">
                <a:tc>
                  <a:txBody>
                    <a:bodyPr/>
                    <a:lstStyle/>
                    <a:p>
                      <a:pPr algn="l" fontAlgn="b"/>
                      <a:r>
                        <a:rPr lang="pt-BR" sz="900" b="0" i="0" u="none" strike="noStrike" cap="none" spc="0">
                          <a:solidFill>
                            <a:schemeClr val="tx1"/>
                          </a:solidFill>
                          <a:effectLst/>
                          <a:latin typeface="Calibri" panose="020F0502020204030204" pitchFamily="34" charset="0"/>
                        </a:rPr>
                        <a:t>me wo ho yi, maboaboa nyansa nnyina ano, na se ebi aka na me ara manhu, na me 'ba, totofefewa, na wakyere me! "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I collected all wisdom (so I thought) in one place, yet some remained which even I did not perceive, and lo! my child, this still-sucking infant, has shown it me."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2536232403"/>
                  </a:ext>
                </a:extLst>
              </a:tr>
              <a:tr h="228396">
                <a:tc>
                  <a:txBody>
                    <a:bodyPr/>
                    <a:lstStyle/>
                    <a:p>
                      <a:pPr algn="l" fontAlgn="b"/>
                      <a:r>
                        <a:rPr lang="en-US" sz="900" b="0" i="0" u="none" strike="noStrike" cap="none" spc="0">
                          <a:solidFill>
                            <a:schemeClr val="tx1"/>
                          </a:solidFill>
                          <a:effectLst/>
                          <a:latin typeface="Calibri" panose="020F0502020204030204" pitchFamily="34" charset="0"/>
                        </a:rPr>
                        <a:t>Na osoo toa no mu, na tintini !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Then he seized that gourd, and there was a sound of rending, tintini!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562904038"/>
                  </a:ext>
                </a:extLst>
              </a:tr>
              <a:tr h="228396">
                <a:tc>
                  <a:txBody>
                    <a:bodyPr/>
                    <a:lstStyle/>
                    <a:p>
                      <a:pPr algn="l" fontAlgn="b"/>
                      <a:r>
                        <a:rPr lang="fi-FI" sz="900" b="0" i="0" u="none" strike="noStrike" cap="none" spc="0">
                          <a:solidFill>
                            <a:schemeClr val="tx1"/>
                          </a:solidFill>
                          <a:effectLst/>
                          <a:latin typeface="Calibri" panose="020F0502020204030204" pitchFamily="34" charset="0"/>
                        </a:rPr>
                        <a:t>naatoo toa no twene, na tesee !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and he cast it away, and there was a sound of scattering, tesee!</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1218217636"/>
                  </a:ext>
                </a:extLst>
              </a:tr>
              <a:tr h="362747">
                <a:tc>
                  <a:txBody>
                    <a:bodyPr/>
                    <a:lstStyle/>
                    <a:p>
                      <a:pPr algn="l" fontAlgn="b"/>
                      <a:r>
                        <a:rPr lang="en-US" sz="900" b="0" i="0" u="none" strike="noStrike" cap="none" spc="0">
                          <a:solidFill>
                            <a:schemeClr val="tx1"/>
                          </a:solidFill>
                          <a:effectLst/>
                          <a:latin typeface="Calibri" panose="020F0502020204030204" pitchFamily="34" charset="0"/>
                        </a:rPr>
                        <a:t>Ene se nyansa obiara nyaa bie, na wo a wanko ho ntem no, ene (sebe) 'kwasea.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That is how every one got wisdom; and any one who did not go there in time (to pick some up) is-excuse my saying so-a fool.</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3877408938"/>
                  </a:ext>
                </a:extLst>
              </a:tr>
              <a:tr h="362747">
                <a:tc>
                  <a:txBody>
                    <a:bodyPr/>
                    <a:lstStyle/>
                    <a:p>
                      <a:pPr algn="l" fontAlgn="b"/>
                      <a:r>
                        <a:rPr lang="pt-BR" sz="900" b="0" i="0" u="none" strike="noStrike" cap="none" spc="0">
                          <a:solidFill>
                            <a:schemeClr val="tx1"/>
                          </a:solidFill>
                          <a:effectLst/>
                          <a:latin typeface="Calibri" panose="020F0502020204030204" pitchFamily="34" charset="0"/>
                        </a:rPr>
                        <a:t>M'anansesem a metooye yi, se eye de o, se ennye de o, momfa bi nko namomfa bi mmere me.</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dirty="0">
                          <a:solidFill>
                            <a:schemeClr val="tx1"/>
                          </a:solidFill>
                          <a:effectLst/>
                          <a:latin typeface="Calibri" panose="020F0502020204030204" pitchFamily="34" charset="0"/>
                        </a:rPr>
                        <a:t>This, my story, which I have related, if it be sweet, (or) if it be not sweet, take some elsewhere, and let some come back to me.</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2812518267"/>
                  </a:ext>
                </a:extLst>
              </a:tr>
            </a:tbl>
          </a:graphicData>
        </a:graphic>
      </p:graphicFrame>
    </p:spTree>
    <p:extLst>
      <p:ext uri="{BB962C8B-B14F-4D97-AF65-F5344CB8AC3E}">
        <p14:creationId xmlns:p14="http://schemas.microsoft.com/office/powerpoint/2010/main" val="25969342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46110</TotalTime>
  <Words>1661</Words>
  <Application>Microsoft Office PowerPoint</Application>
  <PresentationFormat>Widescreen</PresentationFormat>
  <Paragraphs>82</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Aptos</vt:lpstr>
      <vt:lpstr>Aptos Display</vt:lpstr>
      <vt:lpstr>Arial</vt:lpstr>
      <vt:lpstr>Calibri</vt:lpstr>
      <vt:lpstr>Office Theme</vt:lpstr>
      <vt:lpstr>Demo Source Material: </vt:lpstr>
      <vt:lpstr>PowerPoint Presentation</vt:lpstr>
      <vt:lpstr>PowerPoint Presentation</vt:lpstr>
      <vt:lpstr>PowerPoint Presentation</vt:lpstr>
      <vt:lpstr>PowerPoint Presentation</vt:lpstr>
      <vt:lpstr>Line-by-Line Parallel Text Alignment Users see the source (Akan) text alongside its translation (English), with clear links between each line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Bill Worstell</dc:creator>
  <cp:lastModifiedBy>Bill Worstell</cp:lastModifiedBy>
  <cp:revision>21</cp:revision>
  <dcterms:created xsi:type="dcterms:W3CDTF">2024-12-05T19:33:04Z</dcterms:created>
  <dcterms:modified xsi:type="dcterms:W3CDTF">2025-02-22T18:32:20Z</dcterms:modified>
</cp:coreProperties>
</file>

<file path=docProps/thumbnail.jpeg>
</file>